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42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71" r:id="rId13"/>
    <p:sldId id="300" r:id="rId14"/>
    <p:sldId id="272" r:id="rId15"/>
    <p:sldId id="274" r:id="rId16"/>
    <p:sldId id="275" r:id="rId17"/>
    <p:sldId id="277" r:id="rId18"/>
    <p:sldId id="278" r:id="rId19"/>
    <p:sldId id="279" r:id="rId20"/>
    <p:sldId id="280" r:id="rId21"/>
    <p:sldId id="292" r:id="rId22"/>
    <p:sldId id="283" r:id="rId23"/>
    <p:sldId id="281" r:id="rId24"/>
    <p:sldId id="282" r:id="rId25"/>
    <p:sldId id="337" r:id="rId26"/>
    <p:sldId id="284" r:id="rId27"/>
    <p:sldId id="285" r:id="rId28"/>
    <p:sldId id="338" r:id="rId29"/>
    <p:sldId id="286" r:id="rId30"/>
    <p:sldId id="287" r:id="rId31"/>
    <p:sldId id="339" r:id="rId32"/>
    <p:sldId id="288" r:id="rId33"/>
    <p:sldId id="289" r:id="rId34"/>
    <p:sldId id="340" r:id="rId35"/>
    <p:sldId id="290" r:id="rId36"/>
    <p:sldId id="291" r:id="rId37"/>
    <p:sldId id="341" r:id="rId38"/>
    <p:sldId id="293" r:id="rId39"/>
    <p:sldId id="299" r:id="rId40"/>
    <p:sldId id="294" r:id="rId41"/>
    <p:sldId id="295" r:id="rId42"/>
    <p:sldId id="297" r:id="rId43"/>
    <p:sldId id="298" r:id="rId44"/>
    <p:sldId id="302" r:id="rId45"/>
    <p:sldId id="319" r:id="rId46"/>
    <p:sldId id="320" r:id="rId47"/>
    <p:sldId id="321" r:id="rId48"/>
    <p:sldId id="322" r:id="rId49"/>
    <p:sldId id="323" r:id="rId50"/>
    <p:sldId id="324" r:id="rId51"/>
    <p:sldId id="325" r:id="rId52"/>
    <p:sldId id="326" r:id="rId53"/>
    <p:sldId id="327" r:id="rId54"/>
    <p:sldId id="328" r:id="rId55"/>
    <p:sldId id="329" r:id="rId56"/>
    <p:sldId id="330" r:id="rId57"/>
    <p:sldId id="331" r:id="rId58"/>
    <p:sldId id="332" r:id="rId59"/>
    <p:sldId id="333" r:id="rId60"/>
    <p:sldId id="334" r:id="rId61"/>
    <p:sldId id="335" r:id="rId62"/>
    <p:sldId id="336" r:id="rId63"/>
    <p:sldId id="318" r:id="rId64"/>
    <p:sldId id="344" r:id="rId65"/>
    <p:sldId id="345" r:id="rId6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765FC3"/>
    <a:srgbClr val="FFE744"/>
    <a:srgbClr val="B2B2B2"/>
    <a:srgbClr val="8E63BF"/>
    <a:srgbClr val="202020"/>
    <a:srgbClr val="323232"/>
    <a:srgbClr val="CC3300"/>
    <a:srgbClr val="CC00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6102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96" y="37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3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  <a:t>10/7/2024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  <a:t>10/7/2024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slide" Target="slide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slide" Target="slide23.xml"/><Relationship Id="rId7" Type="http://schemas.openxmlformats.org/officeDocument/2006/relationships/slide" Target="slide3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slide" Target="slide26.xml"/><Relationship Id="rId4" Type="http://schemas.openxmlformats.org/officeDocument/2006/relationships/image" Target="../media/image19.png"/><Relationship Id="rId9" Type="http://schemas.openxmlformats.org/officeDocument/2006/relationships/slide" Target="slide3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42.xml"/><Relationship Id="rId4" Type="http://schemas.openxmlformats.org/officeDocument/2006/relationships/image" Target="../media/image2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4.xml"/><Relationship Id="rId5" Type="http://schemas.openxmlformats.org/officeDocument/2006/relationships/slide" Target="slide45.xml"/><Relationship Id="rId4" Type="http://schemas.openxmlformats.org/officeDocument/2006/relationships/slide" Target="slide6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53.xml"/><Relationship Id="rId4" Type="http://schemas.openxmlformats.org/officeDocument/2006/relationships/image" Target="../media/image2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6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slide" Target="slide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slide" Target="slide44.xml"/><Relationship Id="rId4" Type="http://schemas.openxmlformats.org/officeDocument/2006/relationships/image" Target="../media/image2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64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1" descr="МАКСИМ (1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8458200" y="5448300"/>
            <a:ext cx="3530282" cy="1115060"/>
          </a:xfrm>
          <a:prstGeom prst="roundRect">
            <a:avLst/>
          </a:prstGeom>
          <a:solidFill>
            <a:srgbClr val="FFE744"/>
          </a:solidFill>
          <a:effectLst>
            <a:innerShdw blurRad="63500" dist="50800" dir="13500000">
              <a:prstClr val="black">
                <a:alpha val="50000"/>
              </a:prstClr>
            </a:innerShdw>
            <a:softEdge rad="3175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3600" dirty="0">
                <a:solidFill>
                  <a:srgbClr val="765FC3"/>
                </a:solidFill>
                <a:latin typeface="Arial Black" panose="020B0A04020102020204" charset="0"/>
                <a:cs typeface="Arial Black" panose="020B0A04020102020204" charset="0"/>
              </a:rPr>
              <a:t>НАЧАТЬ ИГРУ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35" y="5878830"/>
            <a:ext cx="739775" cy="7600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44900" y="2603500"/>
            <a:ext cx="532068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chemeClr val="bg1"/>
                </a:solidFill>
                <a:latin typeface="Arial Black" panose="020B0A04020102020204" charset="0"/>
              </a:rPr>
              <a:t>МАКСИМ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68699" y="3921276"/>
            <a:ext cx="6244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charset="0"/>
              </a:rPr>
              <a:t>Интерактивный профилактический рассказ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6955" y="5918200"/>
            <a:ext cx="22479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Arial Black" panose="020B0A04020102020204" charset="0"/>
              </a:rPr>
              <a:t>ОРМОО </a:t>
            </a:r>
          </a:p>
          <a:p>
            <a:r>
              <a:rPr lang="ru-RU" sz="1200" dirty="0">
                <a:solidFill>
                  <a:schemeClr val="bg1"/>
                </a:solidFill>
                <a:latin typeface="Arial Black" panose="020B0A04020102020204" charset="0"/>
              </a:rPr>
              <a:t>Социальное агентство</a:t>
            </a:r>
          </a:p>
          <a:p>
            <a:r>
              <a:rPr lang="ru-RU" sz="1200" dirty="0">
                <a:solidFill>
                  <a:schemeClr val="bg1"/>
                </a:solidFill>
                <a:latin typeface="Arial Black" panose="020B0A04020102020204" charset="0"/>
              </a:rPr>
              <a:t>«Здоровье молодёжи»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81501" y="2124194"/>
            <a:ext cx="6244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charset="0"/>
              </a:rPr>
              <a:t>Автор: Кирилл </a:t>
            </a:r>
            <a:r>
              <a:rPr lang="ru-RU" dirty="0" err="1">
                <a:solidFill>
                  <a:schemeClr val="bg1"/>
                </a:solidFill>
                <a:latin typeface="Arial Black" panose="020B0A04020102020204" charset="0"/>
              </a:rPr>
              <a:t>Черницов</a:t>
            </a:r>
            <a:endParaRPr lang="ru-RU" dirty="0">
              <a:solidFill>
                <a:schemeClr val="bg1"/>
              </a:solidFill>
              <a:latin typeface="Arial Black" panose="020B0A04020102020204" charset="0"/>
            </a:endParaRPr>
          </a:p>
        </p:txBody>
      </p:sp>
      <p:pic>
        <p:nvPicPr>
          <p:cNvPr id="2" name="Изображение 1" descr="Навигатор белый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835" y="4664075"/>
            <a:ext cx="909320" cy="909320"/>
          </a:xfrm>
          <a:prstGeom prst="rect">
            <a:avLst/>
          </a:prstGeom>
        </p:spPr>
      </p:pic>
      <p:sp>
        <p:nvSpPr>
          <p:cNvPr id="6" name="TextBox 8"/>
          <p:cNvSpPr txBox="1"/>
          <p:nvPr/>
        </p:nvSpPr>
        <p:spPr>
          <a:xfrm>
            <a:off x="1113155" y="4888865"/>
            <a:ext cx="2247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Arial Black" panose="020B0A04020102020204" charset="0"/>
              </a:rPr>
              <a:t>ОРМООПСЗИ </a:t>
            </a:r>
          </a:p>
          <a:p>
            <a:r>
              <a:rPr lang="ru-RU" sz="1200" dirty="0">
                <a:solidFill>
                  <a:schemeClr val="bg1"/>
                </a:solidFill>
                <a:latin typeface="Arial Black" panose="020B0A04020102020204" charset="0"/>
              </a:rPr>
              <a:t>«НАВИГАТОР»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9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929005" y="2190115"/>
            <a:ext cx="2000885" cy="590550"/>
            <a:chOff x="5718" y="3140"/>
            <a:chExt cx="9342" cy="1959"/>
          </a:xfrm>
          <a:solidFill>
            <a:srgbClr val="FFE744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6219" y="3140"/>
              <a:ext cx="8841" cy="1425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Привет</a:t>
              </a:r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 rot="13440000">
              <a:off x="5718" y="3804"/>
              <a:ext cx="1182" cy="1295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7907020" y="2190115"/>
            <a:ext cx="3135795" cy="461665"/>
          </a:xfrm>
          <a:prstGeom prst="rect">
            <a:avLst/>
          </a:prstGeom>
          <a:solidFill>
            <a:srgbClr val="B2B2B2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charset="0"/>
              </a:rPr>
              <a:t>Варианты ответа</a:t>
            </a:r>
          </a:p>
        </p:txBody>
      </p:sp>
      <p:sp>
        <p:nvSpPr>
          <p:cNvPr id="9" name="Скругленный прямоугольник 4">
            <a:hlinkClick r:id="rId3" action="ppaction://hlinksldjump"/>
          </p:cNvPr>
          <p:cNvSpPr/>
          <p:nvPr/>
        </p:nvSpPr>
        <p:spPr>
          <a:xfrm>
            <a:off x="7907019" y="3276601"/>
            <a:ext cx="3135795" cy="777240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Привет!</a:t>
            </a:r>
          </a:p>
        </p:txBody>
      </p:sp>
      <p:sp>
        <p:nvSpPr>
          <p:cNvPr id="11" name="Скругленный прямоугольник 4">
            <a:hlinkClick r:id="rId4" action="ppaction://hlinksldjump"/>
          </p:cNvPr>
          <p:cNvSpPr/>
          <p:nvPr/>
        </p:nvSpPr>
        <p:spPr>
          <a:xfrm>
            <a:off x="7907019" y="4436755"/>
            <a:ext cx="3135795" cy="777240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Здорово!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9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929005" y="2190115"/>
            <a:ext cx="2000885" cy="590550"/>
            <a:chOff x="5718" y="3140"/>
            <a:chExt cx="9342" cy="1959"/>
          </a:xfrm>
          <a:solidFill>
            <a:srgbClr val="FFE744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6219" y="3140"/>
              <a:ext cx="8841" cy="1425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Привет</a:t>
              </a:r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 rot="13440000">
              <a:off x="5718" y="3804"/>
              <a:ext cx="1182" cy="1295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348345" y="2896870"/>
            <a:ext cx="1993174" cy="652046"/>
            <a:chOff x="6219" y="3140"/>
            <a:chExt cx="9306" cy="2163"/>
          </a:xfrm>
          <a:solidFill>
            <a:srgbClr val="FFE744"/>
          </a:solidFill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6219" y="3140"/>
              <a:ext cx="8841" cy="1425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Привет, Егор</a:t>
              </a:r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 rot="8940000">
              <a:off x="14343" y="4008"/>
              <a:ext cx="1182" cy="1295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929005" y="3358648"/>
            <a:ext cx="2010737" cy="1395736"/>
            <a:chOff x="5718" y="1984"/>
            <a:chExt cx="9388" cy="4630"/>
          </a:xfrm>
          <a:solidFill>
            <a:srgbClr val="FFE744"/>
          </a:solidFill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6219" y="1984"/>
              <a:ext cx="8887" cy="4401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Пойдёшь на </a:t>
              </a:r>
              <a:r>
                <a:rPr lang="ru-RU" altLang="en-US" dirty="0" err="1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тусу</a:t>
              </a:r>
              <a:r>
                <a:rPr lang="ru-RU" altLang="en-US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? Там весь наш класс будет!</a:t>
              </a:r>
            </a:p>
          </p:txBody>
        </p:sp>
        <p:sp>
          <p:nvSpPr>
            <p:cNvPr id="20" name="Равнобедренный треугольник 19"/>
            <p:cNvSpPr/>
            <p:nvPr/>
          </p:nvSpPr>
          <p:spPr>
            <a:xfrm rot="13440000">
              <a:off x="5718" y="5319"/>
              <a:ext cx="1182" cy="1295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907020" y="2190115"/>
            <a:ext cx="2832827" cy="461665"/>
          </a:xfrm>
          <a:prstGeom prst="rect">
            <a:avLst/>
          </a:prstGeom>
          <a:solidFill>
            <a:srgbClr val="B2B2B2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charset="0"/>
              </a:rPr>
              <a:t>Ответ Максима</a:t>
            </a:r>
          </a:p>
        </p:txBody>
      </p:sp>
      <p:sp>
        <p:nvSpPr>
          <p:cNvPr id="8" name="Скругленный прямоугольник 4">
            <a:hlinkClick r:id="rId3" action="ppaction://hlinksldjump"/>
          </p:cNvPr>
          <p:cNvSpPr/>
          <p:nvPr/>
        </p:nvSpPr>
        <p:spPr>
          <a:xfrm>
            <a:off x="7945646" y="3111656"/>
            <a:ext cx="3135795" cy="777240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ого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9)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929005" y="2190115"/>
            <a:ext cx="2000885" cy="590550"/>
            <a:chOff x="5718" y="3140"/>
            <a:chExt cx="9342" cy="1959"/>
          </a:xfrm>
          <a:solidFill>
            <a:srgbClr val="FFE744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6219" y="3140"/>
              <a:ext cx="8841" cy="1425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Привет</a:t>
              </a:r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 rot="13440000">
              <a:off x="5718" y="3804"/>
              <a:ext cx="1182" cy="1295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322858" y="2813669"/>
            <a:ext cx="2018662" cy="735248"/>
            <a:chOff x="6100" y="2864"/>
            <a:chExt cx="9425" cy="2439"/>
          </a:xfrm>
          <a:solidFill>
            <a:srgbClr val="FFE744"/>
          </a:solidFill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6100" y="2864"/>
              <a:ext cx="8960" cy="1642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Здорово, Егор</a:t>
              </a:r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 rot="8940000">
              <a:off x="14343" y="4008"/>
              <a:ext cx="1182" cy="1295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929005" y="3358648"/>
            <a:ext cx="2000885" cy="1395736"/>
            <a:chOff x="5718" y="1984"/>
            <a:chExt cx="9342" cy="4630"/>
          </a:xfrm>
          <a:solidFill>
            <a:srgbClr val="FFE744"/>
          </a:solidFill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6219" y="1984"/>
              <a:ext cx="8841" cy="3872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Пойдёшь на </a:t>
              </a:r>
              <a:r>
                <a:rPr lang="ru-RU" altLang="en-US" dirty="0" err="1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тусу</a:t>
              </a:r>
              <a:r>
                <a:rPr lang="ru-RU" altLang="en-US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? Там весь наш класс будет</a:t>
              </a:r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 rot="13440000">
              <a:off x="5718" y="5319"/>
              <a:ext cx="1182" cy="1295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3348345" y="4625975"/>
            <a:ext cx="1909429" cy="615269"/>
            <a:chOff x="6219" y="3140"/>
            <a:chExt cx="8915" cy="2041"/>
          </a:xfrm>
          <a:solidFill>
            <a:srgbClr val="FFE744"/>
          </a:solidFill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6219" y="3140"/>
              <a:ext cx="8841" cy="1425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ого</a:t>
              </a:r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 rot="8940000">
              <a:off x="13952" y="3886"/>
              <a:ext cx="1182" cy="1295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056005" y="5159643"/>
            <a:ext cx="2923580" cy="1410206"/>
            <a:chOff x="5718" y="1936"/>
            <a:chExt cx="13650" cy="4678"/>
          </a:xfrm>
          <a:solidFill>
            <a:srgbClr val="FFE744"/>
          </a:solidFill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6219" y="1936"/>
              <a:ext cx="13149" cy="4447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Да, обещают полный улёт. Короче, жду тебя у Вадима в 8 вечера.</a:t>
              </a:r>
            </a:p>
          </p:txBody>
        </p:sp>
        <p:sp>
          <p:nvSpPr>
            <p:cNvPr id="19" name="Равнобедренный треугольник 18"/>
            <p:cNvSpPr/>
            <p:nvPr/>
          </p:nvSpPr>
          <p:spPr>
            <a:xfrm rot="13440000">
              <a:off x="5718" y="5319"/>
              <a:ext cx="1182" cy="1295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7907020" y="2190115"/>
            <a:ext cx="2832827" cy="461665"/>
          </a:xfrm>
          <a:prstGeom prst="rect">
            <a:avLst/>
          </a:prstGeom>
          <a:solidFill>
            <a:srgbClr val="B2B2B2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charset="0"/>
              </a:rPr>
              <a:t>Ответ Максима</a:t>
            </a:r>
          </a:p>
        </p:txBody>
      </p:sp>
      <p:sp>
        <p:nvSpPr>
          <p:cNvPr id="21" name="Скругленный прямоугольник 4"/>
          <p:cNvSpPr/>
          <p:nvPr/>
        </p:nvSpPr>
        <p:spPr>
          <a:xfrm>
            <a:off x="7907019" y="3388846"/>
            <a:ext cx="3135795" cy="777240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ого</a:t>
            </a:r>
          </a:p>
        </p:txBody>
      </p:sp>
      <p:sp>
        <p:nvSpPr>
          <p:cNvPr id="22" name="Скругленный прямоугольник 4">
            <a:hlinkClick r:id="rId2" action="ppaction://hlinksldjump"/>
          </p:cNvPr>
          <p:cNvSpPr/>
          <p:nvPr/>
        </p:nvSpPr>
        <p:spPr>
          <a:xfrm>
            <a:off x="7907018" y="3396515"/>
            <a:ext cx="3135795" cy="777240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Хорошо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9)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929005" y="2190115"/>
            <a:ext cx="2000885" cy="590550"/>
            <a:chOff x="5718" y="3140"/>
            <a:chExt cx="9342" cy="1959"/>
          </a:xfrm>
          <a:solidFill>
            <a:srgbClr val="FFE744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6219" y="3140"/>
              <a:ext cx="8841" cy="1425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Привет</a:t>
              </a:r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 rot="13440000">
              <a:off x="5718" y="3804"/>
              <a:ext cx="1182" cy="1295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348345" y="2896870"/>
            <a:ext cx="1993174" cy="652046"/>
            <a:chOff x="6219" y="3140"/>
            <a:chExt cx="9306" cy="2163"/>
          </a:xfrm>
          <a:solidFill>
            <a:srgbClr val="FFE744"/>
          </a:solidFill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6219" y="3140"/>
              <a:ext cx="8841" cy="1425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Привет, Егор</a:t>
              </a:r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 rot="8940000">
              <a:off x="14343" y="4008"/>
              <a:ext cx="1182" cy="1295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929005" y="3358648"/>
            <a:ext cx="2000885" cy="1395736"/>
            <a:chOff x="5718" y="1984"/>
            <a:chExt cx="9342" cy="4630"/>
          </a:xfrm>
          <a:solidFill>
            <a:srgbClr val="FFE744"/>
          </a:solidFill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6219" y="1984"/>
              <a:ext cx="8841" cy="3872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Пойдёшь на тусу? Там весь наш клас будет</a:t>
              </a:r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 rot="13440000">
              <a:off x="5718" y="5319"/>
              <a:ext cx="1182" cy="1295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3348345" y="4625975"/>
            <a:ext cx="1909429" cy="615269"/>
            <a:chOff x="6219" y="3140"/>
            <a:chExt cx="8915" cy="2041"/>
          </a:xfrm>
          <a:solidFill>
            <a:srgbClr val="FFE744"/>
          </a:solidFill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6219" y="3140"/>
              <a:ext cx="8841" cy="1425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ого</a:t>
              </a:r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 rot="8940000">
              <a:off x="13952" y="3886"/>
              <a:ext cx="1182" cy="1295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056005" y="5159643"/>
            <a:ext cx="2923580" cy="1410206"/>
            <a:chOff x="5718" y="1936"/>
            <a:chExt cx="13650" cy="4678"/>
          </a:xfrm>
          <a:solidFill>
            <a:srgbClr val="FFE744"/>
          </a:solidFill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6219" y="1936"/>
              <a:ext cx="13149" cy="4447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Да, обещают полный улёт .Короче жду тебя у Вадима к 20:00</a:t>
              </a:r>
            </a:p>
          </p:txBody>
        </p:sp>
        <p:sp>
          <p:nvSpPr>
            <p:cNvPr id="19" name="Равнобедренный треугольник 18"/>
            <p:cNvSpPr/>
            <p:nvPr/>
          </p:nvSpPr>
          <p:spPr>
            <a:xfrm rot="13440000">
              <a:off x="5718" y="5319"/>
              <a:ext cx="1182" cy="1295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7907020" y="2190115"/>
            <a:ext cx="2832827" cy="461665"/>
          </a:xfrm>
          <a:prstGeom prst="rect">
            <a:avLst/>
          </a:prstGeom>
          <a:solidFill>
            <a:srgbClr val="B2B2B2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charset="0"/>
              </a:rPr>
              <a:t>Ответ Максима</a:t>
            </a:r>
          </a:p>
        </p:txBody>
      </p:sp>
      <p:sp>
        <p:nvSpPr>
          <p:cNvPr id="21" name="Скругленный прямоугольник 4">
            <a:hlinkClick r:id="rId4" action="ppaction://hlinksldjump"/>
          </p:cNvPr>
          <p:cNvSpPr/>
          <p:nvPr/>
        </p:nvSpPr>
        <p:spPr>
          <a:xfrm>
            <a:off x="7907019" y="3267042"/>
            <a:ext cx="3135795" cy="777240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Хорошо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8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5778500" y="297180"/>
            <a:ext cx="6133465" cy="36087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24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Сердце Максима билось сильно, когда он подошел к своей маме, чтобы отпроситься на вечеринку. Он боялся ее реакции, но решил быть откровенным. </a:t>
            </a: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7216457" y="2401888"/>
            <a:ext cx="4835525" cy="36087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24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Мама с улыбкой посмотрела на него, потрепала волосы, и разрешила пойти к друзьям.</a:t>
            </a: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9107805" y="5463540"/>
            <a:ext cx="2510790" cy="793750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Дальше 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Изображение 3" descr="9ddc08c1-d4b3-4a94-8ac9-12c37d54928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88670" y="795020"/>
            <a:ext cx="6062980" cy="606298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814445" y="1076960"/>
            <a:ext cx="5795645" cy="2352040"/>
            <a:chOff x="5419" y="2512"/>
            <a:chExt cx="9127" cy="2431"/>
          </a:xfrm>
        </p:grpSpPr>
        <p:sp>
          <p:nvSpPr>
            <p:cNvPr id="10" name="Равнобедренный треугольник 9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5705" y="2512"/>
              <a:ext cx="8841" cy="1797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Конечно, сынок, иди, проведи время с ребятами. Главное - будь осторожен и не возвращайся поздно!</a:t>
              </a:r>
            </a:p>
          </p:txBody>
        </p:sp>
      </p:grpSp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6645275" y="3614420"/>
            <a:ext cx="4344670" cy="1140460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А) Спасибо, мам, ты супер!</a:t>
            </a:r>
          </a:p>
        </p:txBody>
      </p:sp>
      <p:sp>
        <p:nvSpPr>
          <p:cNvPr id="2" name="Скругленный прямоугольник 1">
            <a:hlinkClick r:id="rId4" action="ppaction://hlinksldjump"/>
          </p:cNvPr>
          <p:cNvSpPr/>
          <p:nvPr/>
        </p:nvSpPr>
        <p:spPr>
          <a:xfrm>
            <a:off x="6645275" y="4910455"/>
            <a:ext cx="4344670" cy="1140460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Б) </a:t>
            </a:r>
            <a:r>
              <a:rPr lang="ru-RU" altLang="en-US" sz="2400" dirty="0" err="1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Урааа</a:t>
            </a:r>
            <a:r>
              <a:rPr lang="ru-RU" altLang="en-US" sz="24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! Мам не переживай!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67417" y="3052205"/>
            <a:ext cx="3135795" cy="461665"/>
          </a:xfrm>
          <a:prstGeom prst="rect">
            <a:avLst/>
          </a:prstGeom>
          <a:solidFill>
            <a:srgbClr val="B2B2B2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charset="0"/>
              </a:rPr>
              <a:t>Варианты ответа</a:t>
            </a: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6645275" y="3465482"/>
            <a:ext cx="4344670" cy="1140460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Мам, ну я их тысячу раз слышал ....</a:t>
            </a:r>
          </a:p>
        </p:txBody>
      </p:sp>
      <p:sp>
        <p:nvSpPr>
          <p:cNvPr id="2" name="Скругленный прямоугольник 1">
            <a:hlinkClick r:id="rId3" action="ppaction://hlinksldjump"/>
          </p:cNvPr>
          <p:cNvSpPr/>
          <p:nvPr/>
        </p:nvSpPr>
        <p:spPr>
          <a:xfrm>
            <a:off x="6645275" y="4844415"/>
            <a:ext cx="4344670" cy="1140460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Конечно помню ! 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3814445" y="795020"/>
            <a:ext cx="6243955" cy="2119897"/>
            <a:chOff x="5419" y="2512"/>
            <a:chExt cx="9833" cy="2431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705" y="2512"/>
              <a:ext cx="9547" cy="1625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Максим, ты же помнишь правила конструктивного отказа? На всякий случай…</a:t>
              </a:r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pic>
        <p:nvPicPr>
          <p:cNvPr id="12" name="Изображение 11" descr="cc068417-3893-4e4e-963e-9bf282ea68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87070" y="769927"/>
            <a:ext cx="6043930" cy="604393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45275" y="2914917"/>
            <a:ext cx="3135795" cy="461665"/>
          </a:xfrm>
          <a:prstGeom prst="rect">
            <a:avLst/>
          </a:prstGeom>
          <a:solidFill>
            <a:srgbClr val="B2B2B2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charset="0"/>
              </a:rPr>
              <a:t>Варианты ответа</a:t>
            </a: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303"/>
            <a:ext cx="12282804" cy="685800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3740447" y="189983"/>
            <a:ext cx="5795645" cy="1601987"/>
            <a:chOff x="5419" y="2512"/>
            <a:chExt cx="9127" cy="2431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705" y="2512"/>
              <a:ext cx="8841" cy="1797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Ничего страшного! Давай повторим эти правила!</a:t>
              </a:r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pic>
        <p:nvPicPr>
          <p:cNvPr id="12" name="Изображение 11" descr="cc068417-3893-4e4e-963e-9bf282ea68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872452" y="-559359"/>
            <a:ext cx="6043930" cy="604393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4525515" y="1625041"/>
            <a:ext cx="7561580" cy="837565"/>
          </a:xfrm>
          <a:prstGeom prst="roundRect">
            <a:avLst/>
          </a:prstGeom>
          <a:solidFill>
            <a:srgbClr val="8E63BF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en-US" dirty="0">
                <a:latin typeface="Arial Black" panose="020B0A04020102020204" charset="0"/>
                <a:cs typeface="Arial Black" panose="020B0A04020102020204" charset="0"/>
              </a:rPr>
              <a:t>1. Сразу встань на свою позицию. Ни увиливай и ни придумывай "уважительных" причин!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25515" y="2630538"/>
            <a:ext cx="7561580" cy="606425"/>
          </a:xfrm>
          <a:prstGeom prst="roundRect">
            <a:avLst/>
          </a:prstGeom>
          <a:solidFill>
            <a:srgbClr val="8E63BF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en-US" dirty="0">
                <a:latin typeface="Arial Black" panose="020B0A04020102020204" charset="0"/>
                <a:cs typeface="Arial Black" panose="020B0A04020102020204" charset="0"/>
              </a:rPr>
              <a:t> 2. Отказ начинай всегда со слова «НЕТ»!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25515" y="3491281"/>
            <a:ext cx="7561580" cy="1010285"/>
          </a:xfrm>
          <a:prstGeom prst="roundRect">
            <a:avLst/>
          </a:prstGeom>
          <a:solidFill>
            <a:srgbClr val="8E63BF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en-US" dirty="0">
                <a:latin typeface="Arial Black" panose="020B0A04020102020204" charset="0"/>
                <a:cs typeface="Arial Black" panose="020B0A04020102020204" charset="0"/>
              </a:rPr>
              <a:t>3. Повторяй свое "НЕТ" вновь и вновь без объяснения причин и без оправданий: "НЕТ! Это мое решение. Я не должен объяснять, почему НЕТ!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25515" y="4697095"/>
            <a:ext cx="7561580" cy="648970"/>
          </a:xfrm>
          <a:prstGeom prst="roundRect">
            <a:avLst/>
          </a:prstGeom>
          <a:solidFill>
            <a:srgbClr val="8E63BF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en-US" dirty="0">
                <a:latin typeface="Arial Black" panose="020B0A04020102020204" charset="0"/>
                <a:cs typeface="Arial Black" panose="020B0A04020102020204" charset="0"/>
              </a:rPr>
              <a:t>4. При усилении давления откажись продолжать разговор: "Я не хочу об этом больше говорить"!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25515" y="5541594"/>
            <a:ext cx="7561580" cy="648970"/>
          </a:xfrm>
          <a:prstGeom prst="roundRect">
            <a:avLst/>
          </a:prstGeom>
          <a:solidFill>
            <a:srgbClr val="8E63BF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en-US" dirty="0">
                <a:latin typeface="Arial Black" panose="020B0A04020102020204" charset="0"/>
                <a:cs typeface="Arial Black" panose="020B0A04020102020204" charset="0"/>
              </a:rPr>
              <a:t>5. Если давление продолжается, важно покинуть компанию и это место!</a:t>
            </a:r>
          </a:p>
        </p:txBody>
      </p:sp>
      <p:sp>
        <p:nvSpPr>
          <p:cNvPr id="2" name="Скругленный прямоугольник 5">
            <a:hlinkClick r:id="rId4" action="ppaction://hlinksldjump"/>
          </p:cNvPr>
          <p:cNvSpPr/>
          <p:nvPr/>
        </p:nvSpPr>
        <p:spPr>
          <a:xfrm>
            <a:off x="9144000" y="6237109"/>
            <a:ext cx="2372804" cy="636626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Дальше </a:t>
            </a:r>
          </a:p>
        </p:txBody>
      </p:sp>
      <p:pic>
        <p:nvPicPr>
          <p:cNvPr id="7" name="Изображение 11" descr="cc068417-3893-4e4e-963e-9bf282ea68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7070" y="769927"/>
            <a:ext cx="6043930" cy="6043930"/>
          </a:xfrm>
          <a:prstGeom prst="rect">
            <a:avLst/>
          </a:prstGeom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25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3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1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3801110" y="1806575"/>
            <a:ext cx="4589780" cy="2552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После разговора с мамой о правилах конструктивного отказа, Максим почувствовал себя более уверенно, как будто под защитой. Под влиянием добрых слов мамы и поддержки с её стороны, он отправился на тусовку, уверенный в том, что способен принимать правильные решения и вести себя ответственно.</a:t>
            </a: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9107805" y="5463540"/>
            <a:ext cx="2510790" cy="793750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Дальше 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10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Изображение 2" descr="cbae9a500dfdaa608abc85b456766f8f-transform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4145"/>
            <a:ext cx="3874135" cy="6713855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3814445" y="795020"/>
            <a:ext cx="5795645" cy="1601987"/>
            <a:chOff x="5419" y="2512"/>
            <a:chExt cx="9127" cy="2431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705" y="2512"/>
              <a:ext cx="8841" cy="1797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Максим, привет! чего так долго? Мы уже начали играть в </a:t>
              </a:r>
              <a:r>
                <a:rPr lang="ru-RU" altLang="en-US" dirty="0" err="1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бир-понг</a:t>
              </a:r>
              <a:r>
                <a:rPr lang="ru-RU" altLang="en-US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) </a:t>
              </a:r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 dirty="0"/>
            </a:p>
          </p:txBody>
        </p:sp>
      </p:grpSp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6645275" y="3637280"/>
            <a:ext cx="4344670" cy="1140460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А) Привет, Алекс! Да мама свои нотации читала…</a:t>
            </a:r>
          </a:p>
        </p:txBody>
      </p: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6645275" y="5054600"/>
            <a:ext cx="4344670" cy="1140460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 Б) Таксист долго вез…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67417" y="3052205"/>
            <a:ext cx="3135795" cy="461665"/>
          </a:xfrm>
          <a:prstGeom prst="rect">
            <a:avLst/>
          </a:prstGeom>
          <a:solidFill>
            <a:srgbClr val="B2B2B2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charset="0"/>
              </a:rPr>
              <a:t>Варианты ответа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-1270" y="-5715"/>
            <a:ext cx="12165330" cy="6854825"/>
          </a:xfrm>
          <a:prstGeom prst="rect">
            <a:avLst/>
          </a:prstGeom>
          <a:solidFill>
            <a:srgbClr val="8E63BF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pic>
        <p:nvPicPr>
          <p:cNvPr id="4" name="Замещающее содержимое 3" descr="МАКСИМ (3)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7940" y="25390"/>
            <a:ext cx="12164060" cy="6848475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2838780" y="4632678"/>
            <a:ext cx="6869430" cy="1212850"/>
          </a:xfrm>
          <a:prstGeom prst="roundRect">
            <a:avLst/>
          </a:prstGeom>
          <a:solidFill>
            <a:srgbClr val="FFE744"/>
          </a:solidFill>
          <a:effectLst>
            <a:innerShdw blurRad="63500" dist="50800" dir="13500000">
              <a:prstClr val="black">
                <a:alpha val="50000"/>
              </a:prstClr>
            </a:innerShdw>
            <a:softEdge rad="3175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4000" dirty="0">
                <a:solidFill>
                  <a:srgbClr val="765FC3"/>
                </a:solidFill>
                <a:latin typeface="Arial Black" panose="020B0A04020102020204" charset="0"/>
                <a:cs typeface="Arial Black" panose="020B0A04020102020204" charset="0"/>
              </a:rPr>
              <a:t>познакомиться с главным героем ? </a:t>
            </a:r>
          </a:p>
        </p:txBody>
      </p:sp>
      <p:pic>
        <p:nvPicPr>
          <p:cNvPr id="10" name="Замещающее содержимое 9" descr="МАКСИМ (2)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-3847331" y="-17843"/>
            <a:ext cx="8432800" cy="596201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4"/>
          <a:stretch>
            <a:fillRect/>
          </a:stretch>
        </p:blipFill>
        <p:spPr>
          <a:xfrm>
            <a:off x="225060" y="556846"/>
            <a:ext cx="3570045" cy="4896485"/>
          </a:xfrm>
          <a:prstGeom prst="rect">
            <a:avLst/>
          </a:prstGeom>
        </p:spPr>
      </p:pic>
      <p:sp>
        <p:nvSpPr>
          <p:cNvPr id="2" name="Скругленный прямоугольник 12">
            <a:hlinkClick r:id="rId6" action="ppaction://hlinksldjump"/>
          </p:cNvPr>
          <p:cNvSpPr/>
          <p:nvPr/>
        </p:nvSpPr>
        <p:spPr>
          <a:xfrm>
            <a:off x="8444230" y="5850890"/>
            <a:ext cx="3018155" cy="838835"/>
          </a:xfrm>
          <a:prstGeom prst="roundRect">
            <a:avLst/>
          </a:prstGeom>
          <a:solidFill>
            <a:srgbClr val="FFE744"/>
          </a:solidFill>
          <a:effectLst>
            <a:innerShdw blurRad="63500" dist="50800" dir="13500000">
              <a:prstClr val="black">
                <a:alpha val="50000"/>
              </a:prstClr>
            </a:innerShdw>
            <a:softEdge rad="3175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dirty="0">
                <a:solidFill>
                  <a:srgbClr val="765FC3"/>
                </a:solidFill>
                <a:latin typeface="Arial Black" panose="020B0A04020102020204" charset="0"/>
                <a:cs typeface="Arial Black" panose="020B0A04020102020204" charset="0"/>
              </a:rPr>
              <a:t>продолжить </a:t>
            </a:r>
          </a:p>
        </p:txBody>
      </p:sp>
      <p:pic>
        <p:nvPicPr>
          <p:cNvPr id="14" name="Замещающее содержимое 9" descr="МАКСИМ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514" y="-116487"/>
            <a:ext cx="9100470" cy="596201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676412" y="-22215"/>
            <a:ext cx="4119644" cy="63616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rgbClr val="FFFF00"/>
                </a:solidFill>
                <a:latin typeface="Arial Black" panose="020B0A04020102020204" charset="0"/>
              </a:rPr>
              <a:t>МАКСИМ</a:t>
            </a:r>
            <a:r>
              <a:rPr lang="ru-RU" sz="3200" dirty="0">
                <a:latin typeface="Arial Black" panose="020B0A04020102020204" charset="0"/>
              </a:rPr>
              <a:t/>
            </a:r>
            <a:br>
              <a:rPr lang="ru-RU" sz="3200" dirty="0">
                <a:latin typeface="Arial Black" panose="020B0A04020102020204" charset="0"/>
              </a:rPr>
            </a:br>
            <a:r>
              <a:rPr lang="ru-RU" sz="3200" dirty="0">
                <a:latin typeface="Arial Black" panose="020B0A04020102020204" charset="0"/>
              </a:rPr>
              <a:t>Возраст: 17</a:t>
            </a:r>
          </a:p>
          <a:p>
            <a:pPr algn="ctr"/>
            <a:r>
              <a:rPr lang="ru-RU" sz="3200" dirty="0">
                <a:latin typeface="Arial Black" panose="020B0A04020102020204" charset="0"/>
              </a:rPr>
              <a:t>Рост : 179</a:t>
            </a:r>
          </a:p>
          <a:p>
            <a:pPr algn="ctr"/>
            <a:r>
              <a:rPr lang="ru-RU" sz="3200" dirty="0">
                <a:latin typeface="Arial Black" panose="020B0A04020102020204" charset="0"/>
              </a:rPr>
              <a:t>Глаза: голубые</a:t>
            </a:r>
          </a:p>
          <a:p>
            <a:pPr algn="ctr"/>
            <a:r>
              <a:rPr lang="ru-RU" sz="3200" dirty="0">
                <a:latin typeface="Arial Black" panose="020B0A04020102020204" charset="0"/>
              </a:rPr>
              <a:t>Хобби: киберспорт </a:t>
            </a:r>
          </a:p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36003" y="469671"/>
            <a:ext cx="12016431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anose="020B0A04020102020204" charset="0"/>
              </a:rPr>
              <a:t>Прежде чем ты начнешь нашу игру 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Arial Black" panose="020B0A04020102020204" charset="0"/>
              </a:rPr>
              <a:t>мы немного о ней  расскажем: 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Arial Black" panose="020B0A04020102020204" charset="0"/>
              </a:rPr>
              <a:t>Наша игра  - это интерактивный рассказ. Это значит, что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Arial Black" panose="020B0A04020102020204" charset="0"/>
              </a:rPr>
              <a:t>судьба героя зависит от тебя Не дай ему пропасть, 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Arial Black" panose="020B0A04020102020204" charset="0"/>
              </a:rPr>
              <a:t>не дай поссориться с родителями и близкими.  Пусть 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Arial Black" panose="020B0A04020102020204" charset="0"/>
              </a:rPr>
              <a:t>его выбор будет осознанным выбором  зрелого человека</a:t>
            </a:r>
          </a:p>
          <a:p>
            <a:pPr algn="ctr"/>
            <a:endParaRPr lang="ru-RU" sz="2800" dirty="0">
              <a:solidFill>
                <a:schemeClr val="bg1"/>
              </a:solidFill>
              <a:latin typeface="Arial Black" panose="020B0A04020102020204" charset="0"/>
            </a:endParaRP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Arial Black" panose="020B0A04020102020204" charset="0"/>
              </a:rPr>
              <a:t>Так, кстати, выглядят кнопки навигации в нашей игре. 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Arial Black" panose="020B0A04020102020204" charset="0"/>
              </a:rPr>
              <a:t>Можешь её нажать</a:t>
            </a:r>
          </a:p>
        </p:txBody>
      </p:sp>
      <p:cxnSp>
        <p:nvCxnSpPr>
          <p:cNvPr id="16" name="Соединитель: изогнутый 15"/>
          <p:cNvCxnSpPr/>
          <p:nvPr/>
        </p:nvCxnSpPr>
        <p:spPr>
          <a:xfrm>
            <a:off x="1523187" y="4105848"/>
            <a:ext cx="1058648" cy="430485"/>
          </a:xfrm>
          <a:prstGeom prst="curvedConnector3">
            <a:avLst/>
          </a:prstGeom>
          <a:ln w="111125">
            <a:solidFill>
              <a:srgbClr val="FF33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6" grpId="2" animBg="1"/>
      <p:bldP spid="2" grpId="0" animBg="1"/>
      <p:bldP spid="2" grpId="1" animBg="1"/>
      <p:bldP spid="13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10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600890" y="0"/>
            <a:ext cx="12792890" cy="68580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646177" y="586122"/>
            <a:ext cx="6598664" cy="3339702"/>
          </a:xfrm>
          <a:prstGeom prst="roundRect">
            <a:avLst/>
          </a:prstGeom>
          <a:solidFill>
            <a:srgbClr val="8E63BF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latin typeface="Arial Black" panose="020B0A04020102020204" charset="0"/>
                <a:cs typeface="Arial Black" panose="020B0A04020102020204" charset="0"/>
                <a:sym typeface="+mn-ea"/>
              </a:rPr>
              <a:t>Напоминаю правила: игрок кидает шарик для пинг-понга в стаканчики, если попал, то выпивает содержимое. Если нет то, должен ответить на вопрос!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4"/>
          <a:stretch>
            <a:fillRect/>
          </a:stretch>
        </p:blipFill>
        <p:spPr>
          <a:xfrm>
            <a:off x="7467992" y="586122"/>
            <a:ext cx="4500857" cy="6173138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3242691" y="4892675"/>
            <a:ext cx="4812828" cy="1140460"/>
            <a:chOff x="2742819" y="3514979"/>
            <a:chExt cx="4812828" cy="1140460"/>
          </a:xfrm>
        </p:grpSpPr>
        <p:sp>
          <p:nvSpPr>
            <p:cNvPr id="5" name="Скругленный прямоугольник 4">
              <a:hlinkClick r:id="rId4" action="ppaction://hlinksldjump"/>
            </p:cNvPr>
            <p:cNvSpPr/>
            <p:nvPr/>
          </p:nvSpPr>
          <p:spPr>
            <a:xfrm>
              <a:off x="2742819" y="3514979"/>
              <a:ext cx="4344670" cy="1140460"/>
            </a:xfrm>
            <a:prstGeom prst="roundRect">
              <a:avLst/>
            </a:prstGeom>
            <a:solidFill>
              <a:srgbClr val="FFE744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Ок, понятно! А что в стаканчиках?</a:t>
              </a:r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 rot="5808500">
              <a:off x="6972933" y="3780333"/>
              <a:ext cx="543813" cy="621615"/>
            </a:xfrm>
            <a:prstGeom prst="triangle">
              <a:avLst>
                <a:gd name="adj" fmla="val 0"/>
              </a:avLst>
            </a:prstGeom>
            <a:solidFill>
              <a:srgbClr val="FFE744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 dirty="0"/>
            </a:p>
          </p:txBody>
        </p:sp>
      </p:grpSp>
      <p:sp>
        <p:nvSpPr>
          <p:cNvPr id="12" name="Равнобедренный треугольник 11"/>
          <p:cNvSpPr/>
          <p:nvPr/>
        </p:nvSpPr>
        <p:spPr>
          <a:xfrm rot="14942062">
            <a:off x="159316" y="2396912"/>
            <a:ext cx="750570" cy="853383"/>
          </a:xfrm>
          <a:prstGeom prst="triangle">
            <a:avLst/>
          </a:prstGeom>
          <a:solidFill>
            <a:srgbClr val="8E63BF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dirty="0"/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1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38"/>
            <a:ext cx="12192000" cy="6858000"/>
          </a:xfrm>
          <a:prstGeom prst="rect">
            <a:avLst/>
          </a:prstGeom>
        </p:spPr>
      </p:pic>
      <p:pic>
        <p:nvPicPr>
          <p:cNvPr id="8" name="Изображение 7" descr="cbae9a500dfdaa608abc85b456766f8f-transform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064" y="0"/>
            <a:ext cx="3874135" cy="6713855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7029377" y="2969130"/>
            <a:ext cx="4281884" cy="825156"/>
            <a:chOff x="6219" y="3140"/>
            <a:chExt cx="10199" cy="1425"/>
          </a:xfrm>
          <a:solidFill>
            <a:srgbClr val="FFE744"/>
          </a:solidFill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6219" y="3140"/>
              <a:ext cx="8841" cy="1425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8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Сельдерей!?? </a:t>
              </a:r>
              <a:r>
                <a:rPr lang="ru-RU" altLang="en-US" sz="2800" dirty="0" err="1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Фууу</a:t>
              </a:r>
              <a:r>
                <a:rPr lang="ru-RU" altLang="en-US" sz="28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!</a:t>
              </a:r>
            </a:p>
          </p:txBody>
        </p:sp>
        <p:sp>
          <p:nvSpPr>
            <p:cNvPr id="5" name="Равнобедренный треугольник 4"/>
            <p:cNvSpPr/>
            <p:nvPr/>
          </p:nvSpPr>
          <p:spPr>
            <a:xfrm rot="5990075">
              <a:off x="15096" y="3109"/>
              <a:ext cx="857" cy="1786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3496150" y="4470483"/>
            <a:ext cx="5584525" cy="1236130"/>
            <a:chOff x="5429" y="573"/>
            <a:chExt cx="9810" cy="2612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6409" y="573"/>
              <a:ext cx="8830" cy="2612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0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ЭТО ИГРА!!! </a:t>
              </a:r>
            </a:p>
            <a:p>
              <a:pPr algn="ctr"/>
              <a:r>
                <a:rPr lang="ru-RU" altLang="en-US" sz="20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Как закончишь со стаканчиками - ЖМИ КРАСНУЮ КНОПКУ !</a:t>
              </a:r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 rot="17280000">
              <a:off x="5523" y="1215"/>
              <a:ext cx="1139" cy="1328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sp>
        <p:nvSpPr>
          <p:cNvPr id="13" name="Скругленный прямоугольник 5">
            <a:hlinkClick r:id="rId4" action="ppaction://hlinksldjump"/>
          </p:cNvPr>
          <p:cNvSpPr/>
          <p:nvPr/>
        </p:nvSpPr>
        <p:spPr>
          <a:xfrm>
            <a:off x="9080675" y="5717551"/>
            <a:ext cx="2270100" cy="688159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Дальше 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7141125" y="512853"/>
            <a:ext cx="4187842" cy="897539"/>
            <a:chOff x="4447" y="-360"/>
            <a:chExt cx="9975" cy="1550"/>
          </a:xfrm>
          <a:solidFill>
            <a:srgbClr val="FFE744"/>
          </a:solidFill>
        </p:grpSpPr>
        <p:sp>
          <p:nvSpPr>
            <p:cNvPr id="15" name="Скругленный прямоугольник 3"/>
            <p:cNvSpPr/>
            <p:nvPr/>
          </p:nvSpPr>
          <p:spPr>
            <a:xfrm>
              <a:off x="4447" y="-360"/>
              <a:ext cx="8841" cy="1425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8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А что в стаканчиках?</a:t>
              </a:r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 rot="6345872">
              <a:off x="13100" y="-131"/>
              <a:ext cx="857" cy="1786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773071" y="1839159"/>
            <a:ext cx="5251124" cy="893655"/>
            <a:chOff x="5069" y="2319"/>
            <a:chExt cx="9854" cy="2188"/>
          </a:xfrm>
        </p:grpSpPr>
        <p:sp>
          <p:nvSpPr>
            <p:cNvPr id="18" name="Скругленный прямоугольник 6"/>
            <p:cNvSpPr/>
            <p:nvPr/>
          </p:nvSpPr>
          <p:spPr>
            <a:xfrm>
              <a:off x="6225" y="2319"/>
              <a:ext cx="8698" cy="2188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0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Или кола, или сок, или фреш из сельдерея!</a:t>
              </a:r>
            </a:p>
          </p:txBody>
        </p:sp>
        <p:sp>
          <p:nvSpPr>
            <p:cNvPr id="19" name="Равнобедренный треугольник 18"/>
            <p:cNvSpPr/>
            <p:nvPr/>
          </p:nvSpPr>
          <p:spPr>
            <a:xfrm rot="17280000">
              <a:off x="5163" y="2443"/>
              <a:ext cx="1139" cy="1328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1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4" name="Изображение 103">
            <a:hlinkClick r:id="rId3" action="ppaction://hlinksldjump"/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79450" y="3935095"/>
            <a:ext cx="2891790" cy="26885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Изображение 2">
            <a:hlinkClick r:id="rId5" action="ppaction://hlinksldjump"/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282950" y="3935095"/>
            <a:ext cx="3210560" cy="261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Изображение 3">
            <a:hlinkClick r:id="rId6" action="ppaction://hlinksldjump"/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82995" y="3935095"/>
            <a:ext cx="2950210" cy="268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Изображение 4">
            <a:hlinkClick r:id="rId7" action="ppaction://hlinksldjump"/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083435" y="772795"/>
            <a:ext cx="2849245" cy="2656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Изображение 5">
            <a:hlinkClick r:id="rId8" action="ppaction://hlinksldjump"/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932680" y="772795"/>
            <a:ext cx="3282315" cy="2861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Овал 12">
            <a:hlinkClick r:id="rId9" action="ppaction://hlinksldjump"/>
          </p:cNvPr>
          <p:cNvSpPr/>
          <p:nvPr/>
        </p:nvSpPr>
        <p:spPr>
          <a:xfrm>
            <a:off x="9479915" y="4297680"/>
            <a:ext cx="1948180" cy="1891030"/>
          </a:xfrm>
          <a:prstGeom prst="ellipse">
            <a:avLst/>
          </a:prstGeom>
          <a:solidFill>
            <a:srgbClr val="FF000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2700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dirty="0">
                <a:latin typeface="Arial Black" panose="020B0A04020102020204" charset="0"/>
                <a:cs typeface="Arial Black" panose="020B0A04020102020204" charset="0"/>
              </a:rPr>
              <a:t>ВСЁ !!!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1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1046747" y="4932947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65FC3"/>
                </a:solidFill>
                <a:latin typeface="Arial Black" panose="020B0A04020102020204" charset="0"/>
              </a:rPr>
              <a:t>Штраф 500р-1500р</a:t>
            </a: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7792452" y="4856747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65FC3"/>
                </a:solidFill>
                <a:latin typeface="Arial Black" panose="020B0A04020102020204" charset="0"/>
              </a:rPr>
              <a:t>Штраф 5000р-8000р</a:t>
            </a: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4407569" y="4912894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65FC3"/>
                </a:solidFill>
                <a:latin typeface="Arial Black" panose="020B0A04020102020204" charset="0"/>
              </a:rPr>
              <a:t>Штраф 10000р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1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2508885" y="1444625"/>
            <a:ext cx="8032115" cy="40849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Штрафные санкции за распитие спиртных напитков в общественном месте указаны в части 1 статье 20.20 КоАП РФ и составляют</a:t>
            </a:r>
            <a:r>
              <a:rPr lang="ru-RU" altLang="en-US" sz="2800" dirty="0">
                <a:solidFill>
                  <a:schemeClr val="bg1"/>
                </a:solidFill>
                <a:highlight>
                  <a:srgbClr val="808080"/>
                </a:highlight>
                <a:latin typeface="Arial Black" panose="020B0A04020102020204" charset="0"/>
                <a:cs typeface="Arial Black" panose="020B0A04020102020204" charset="0"/>
              </a:rPr>
              <a:t> </a:t>
            </a:r>
          </a:p>
          <a:p>
            <a:pPr algn="ctr"/>
            <a:r>
              <a:rPr lang="ru-RU" altLang="en-US" sz="2800" dirty="0">
                <a:solidFill>
                  <a:srgbClr val="8E63BF"/>
                </a:solidFill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  <a:t>от 500 рублей до 1 тысячи 500 рублей. </a:t>
            </a:r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Заплатить такую сумму нарушителю придется, если его заметят в общественном месте, выпивающим алкоголь.</a:t>
            </a: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3879850" y="5529580"/>
            <a:ext cx="5656580" cy="837565"/>
          </a:xfrm>
          <a:prstGeom prst="roundRect">
            <a:avLst/>
          </a:prstGeom>
          <a:solidFill>
            <a:srgbClr val="FFE744"/>
          </a:solidFill>
          <a:ln>
            <a:solidFill>
              <a:srgbClr val="FFE74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40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следующий ход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1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2376536" y="2427253"/>
            <a:ext cx="8032115" cy="40849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32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Это неправильный ответ. Попробуй ещё раз</a:t>
            </a: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668253" y="4469731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65FC3"/>
                </a:solidFill>
                <a:latin typeface="Arial Black" panose="020B0A04020102020204" charset="0"/>
              </a:rPr>
              <a:t>Попробовать еще раз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1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1046747" y="4908883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65FC3"/>
                </a:solidFill>
                <a:latin typeface="Arial Black" panose="020B0A04020102020204" charset="0"/>
              </a:rPr>
              <a:t>Пиво безопасный напиток</a:t>
            </a: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7768389" y="4908883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65FC3"/>
                </a:solidFill>
                <a:latin typeface="Arial Black" panose="020B0A04020102020204" charset="0"/>
              </a:rPr>
              <a:t>Не существует </a:t>
            </a: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4435643" y="4932947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65FC3"/>
                </a:solidFill>
                <a:latin typeface="Arial Black" panose="020B0A04020102020204" charset="0"/>
              </a:rPr>
              <a:t>Да весь алкоголь не опасный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336465" y="2573598"/>
            <a:ext cx="4972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Arial Black" panose="020B0A04020102020204" charset="0"/>
              </a:rPr>
              <a:t>?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1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2508885" y="1444625"/>
            <a:ext cx="8032115" cy="40849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ru-RU" altLang="en-US" sz="2800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3819271" y="5356224"/>
            <a:ext cx="5656580" cy="837565"/>
          </a:xfrm>
          <a:prstGeom prst="roundRect">
            <a:avLst/>
          </a:prstGeom>
          <a:solidFill>
            <a:srgbClr val="FFE744"/>
          </a:solidFill>
          <a:ln>
            <a:solidFill>
              <a:srgbClr val="FFE74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40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следующий ход</a:t>
            </a: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714375" y="981710"/>
            <a:ext cx="11187430" cy="40849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2800" dirty="0">
                <a:solidFill>
                  <a:srgbClr val="8E63BF"/>
                </a:solidFill>
                <a:highlight>
                  <a:srgbClr val="FFFF00"/>
                </a:highlight>
                <a:latin typeface="Arial Black" panose="020B0A04020102020204" charset="0"/>
              </a:rPr>
              <a:t>НЕ СУЩЕСТВУЕТ</a:t>
            </a:r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 БЕЗОПАСНЫХ </a:t>
            </a:r>
          </a:p>
          <a:p>
            <a:pPr algn="ctr"/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АЛКОГОЛЬНЫХ НАПИТКОВ!</a:t>
            </a:r>
          </a:p>
          <a:p>
            <a:pPr algn="ctr"/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Алкоголь – это не только водка. В таком обычном казалось бы пиве «спрятано» около 60 мл водки в каждой бутылке! К тому же - пиво и многие коктейли это газированные напитки. </a:t>
            </a:r>
          </a:p>
          <a:p>
            <a:pPr algn="ctr"/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Углекислый газ ускоряет всасывание алкоголя в кровь. Чем слаще продукт, тем тяжелее он воздействует на органы пищеварения.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1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2376536" y="2427253"/>
            <a:ext cx="8032115" cy="40849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32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Это неправильный ответ. Попробуй ещё раз</a:t>
            </a: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668253" y="4469731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65FC3"/>
                </a:solidFill>
                <a:latin typeface="Arial Black" panose="020B0A04020102020204" charset="0"/>
              </a:rPr>
              <a:t>Попробовать еще раз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1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1046747" y="4932947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65FC3"/>
                </a:solidFill>
                <a:latin typeface="Arial Black" panose="020B0A04020102020204" charset="0"/>
              </a:rPr>
              <a:t>Только вино</a:t>
            </a: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8105273" y="4932947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65FC3"/>
                </a:solidFill>
                <a:latin typeface="Arial Black" panose="020B0A04020102020204" charset="0"/>
              </a:rPr>
              <a:t>Нет </a:t>
            </a: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4567989" y="4932947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65FC3"/>
                </a:solidFill>
                <a:latin typeface="Arial Black" panose="020B0A04020102020204" charset="0"/>
              </a:rPr>
              <a:t>Да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07655" y="1948774"/>
            <a:ext cx="4972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Arial Black" panose="020B0A04020102020204" charset="0"/>
              </a:rPr>
              <a:t>?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Изображение 15" descr="МАКСИМ (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7070090" y="591185"/>
            <a:ext cx="4930775" cy="4601210"/>
          </a:xfrm>
        </p:spPr>
        <p:txBody>
          <a:bodyPr>
            <a:noAutofit/>
          </a:bodyPr>
          <a:lstStyle/>
          <a:p>
            <a:pPr algn="ctr"/>
            <a:r>
              <a:rPr lang="ru-RU" altLang="en-US" sz="24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В тихом пригороде стоял уютный дом, где жила семья обычного парня по имени Максим. Его родители, Алексей и Марина, были усердные и трудолюбивые люди. Они работали на заводе, чтобы обеспечить своей семье достойную жизнь.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8444230" y="5850890"/>
            <a:ext cx="3018155" cy="838835"/>
          </a:xfrm>
          <a:prstGeom prst="roundRect">
            <a:avLst/>
          </a:prstGeom>
          <a:solidFill>
            <a:srgbClr val="FFE744"/>
          </a:solidFill>
          <a:effectLst>
            <a:innerShdw blurRad="63500" dist="50800" dir="13500000">
              <a:prstClr val="black">
                <a:alpha val="50000"/>
              </a:prstClr>
            </a:innerShdw>
            <a:softEdge rad="3175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dirty="0">
                <a:solidFill>
                  <a:srgbClr val="765FC3"/>
                </a:solidFill>
                <a:latin typeface="Arial Black" panose="020B0A04020102020204" charset="0"/>
                <a:cs typeface="Arial Black" panose="020B0A04020102020204" charset="0"/>
              </a:rPr>
              <a:t>продолжить 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1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Текстовое поле 1"/>
          <p:cNvSpPr txBox="1"/>
          <p:nvPr/>
        </p:nvSpPr>
        <p:spPr>
          <a:xfrm>
            <a:off x="714375" y="678815"/>
            <a:ext cx="11187430" cy="40849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То что алкоголь согревает - миф. </a:t>
            </a:r>
          </a:p>
          <a:p>
            <a:pPr algn="ctr"/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Алкоголь расширяет </a:t>
            </a:r>
          </a:p>
          <a:p>
            <a:pPr algn="ctr"/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поверхностные сосуды, вызывая прилив крови к коже. Это </a:t>
            </a:r>
            <a:r>
              <a:rPr lang="ru-RU" altLang="en-US" sz="2800" dirty="0">
                <a:solidFill>
                  <a:srgbClr val="8E63BF"/>
                </a:solidFill>
                <a:highlight>
                  <a:srgbClr val="FFFF00"/>
                </a:highlight>
                <a:latin typeface="Arial Black" panose="020B0A04020102020204" charset="0"/>
              </a:rPr>
              <a:t>создаёт ощущение </a:t>
            </a:r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тепла, но ведёт к увеличению теплоотдачи, и способствует переохлаждению организма. Поэтому опасно согреваться алкоголем при холодной погоде. Большинство замерзших людей находились как раз в состоянии опьянения.</a:t>
            </a: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3663315" y="5529580"/>
            <a:ext cx="5656580" cy="837565"/>
          </a:xfrm>
          <a:prstGeom prst="roundRect">
            <a:avLst/>
          </a:prstGeom>
          <a:solidFill>
            <a:srgbClr val="FFE744"/>
          </a:solidFill>
          <a:ln>
            <a:solidFill>
              <a:srgbClr val="FFE74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40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следующий ход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1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2376536" y="2427253"/>
            <a:ext cx="8032115" cy="40849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32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Это неправильный ответ. Попробуй ещё раз</a:t>
            </a: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668253" y="4469731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65FC3"/>
                </a:solidFill>
                <a:latin typeface="Arial Black" panose="020B0A04020102020204" charset="0"/>
              </a:rPr>
              <a:t>Попробовать еще раз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1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1046747" y="4932947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65FC3"/>
                </a:solidFill>
                <a:latin typeface="Arial Black" panose="020B0A04020102020204" charset="0"/>
              </a:rPr>
              <a:t>Расслабляющий напиток   </a:t>
            </a:r>
          </a:p>
        </p:txBody>
      </p:sp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4411578" y="4932947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65FC3"/>
                </a:solidFill>
                <a:latin typeface="Arial Black" panose="020B0A04020102020204" charset="0"/>
              </a:rPr>
              <a:t>Это яд наркотического действия</a:t>
            </a:r>
            <a:endParaRPr lang="ru-RU" dirty="0">
              <a:solidFill>
                <a:srgbClr val="FFE744"/>
              </a:solidFill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7728283" y="4932947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65FC3"/>
                </a:solidFill>
                <a:latin typeface="Arial Black" panose="020B0A04020102020204" charset="0"/>
              </a:rPr>
              <a:t>Напиток для настроения </a:t>
            </a:r>
            <a:endParaRPr lang="ru-RU" dirty="0">
              <a:solidFill>
                <a:srgbClr val="FFE744"/>
              </a:solidFill>
            </a:endParaRPr>
          </a:p>
        </p:txBody>
      </p:sp>
    </p:spTree>
  </p:cSld>
  <p:clrMapOvr>
    <a:masterClrMapping/>
  </p:clrMapOvr>
  <p:transition spd="slow" advClick="0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1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Текстовое поле 1"/>
          <p:cNvSpPr txBox="1"/>
          <p:nvPr/>
        </p:nvSpPr>
        <p:spPr>
          <a:xfrm>
            <a:off x="714375" y="779780"/>
            <a:ext cx="11187430" cy="40849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2800" dirty="0">
                <a:solidFill>
                  <a:srgbClr val="8E63BF"/>
                </a:solidFill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  <a:t>Алкоголь </a:t>
            </a:r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– это яд наркотического действия. Это психоактивное вещество, которое является одним из самым агрессивных из наркотических веществ.</a:t>
            </a:r>
          </a:p>
          <a:p>
            <a:pPr algn="ctr"/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 </a:t>
            </a:r>
          </a:p>
          <a:p>
            <a:pPr algn="ctr"/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Вследствие злоупотребления алкоголем развивается</a:t>
            </a:r>
          </a:p>
          <a:p>
            <a:pPr algn="ctr"/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 </a:t>
            </a:r>
            <a:r>
              <a:rPr lang="ru-RU" altLang="en-US" sz="2800" dirty="0">
                <a:solidFill>
                  <a:srgbClr val="8E63BF"/>
                </a:solidFill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  <a:t>алкоголизм</a:t>
            </a:r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 - хроническое, неизлечимое, </a:t>
            </a:r>
          </a:p>
          <a:p>
            <a:pPr algn="ctr"/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заболевание, которое может привести к смерти.</a:t>
            </a: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3879850" y="5529580"/>
            <a:ext cx="5656580" cy="837565"/>
          </a:xfrm>
          <a:prstGeom prst="roundRect">
            <a:avLst/>
          </a:prstGeom>
          <a:solidFill>
            <a:srgbClr val="FFE744"/>
          </a:solidFill>
          <a:ln>
            <a:solidFill>
              <a:srgbClr val="FFE74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40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следующий ход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1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2376536" y="2427253"/>
            <a:ext cx="8032115" cy="40849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32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Это неправильный ответ. Попробуй ещё раз</a:t>
            </a: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668253" y="4469731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65FC3"/>
                </a:solidFill>
                <a:latin typeface="Arial Black" panose="020B0A04020102020204" charset="0"/>
              </a:rPr>
              <a:t>Попробовать еще раз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" y="0"/>
            <a:ext cx="12190992" cy="6858566"/>
          </a:xfrm>
          <a:prstGeom prst="rect">
            <a:avLst/>
          </a:prstGeom>
        </p:spPr>
      </p:pic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1046747" y="4932947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65FC3"/>
                </a:solidFill>
                <a:latin typeface="Arial Black" panose="020B0A04020102020204" charset="0"/>
              </a:rPr>
              <a:t>Нет</a:t>
            </a:r>
            <a:r>
              <a:rPr lang="ru-RU" dirty="0">
                <a:solidFill>
                  <a:srgbClr val="765FC3"/>
                </a:solidFill>
                <a:latin typeface="Arial Black" panose="020B0A04020102020204" charset="0"/>
                <a:hlinkClick r:id="rId3" action="ppaction://hlinksldjump"/>
              </a:rPr>
              <a:t> </a:t>
            </a:r>
            <a:endParaRPr lang="ru-RU" dirty="0">
              <a:solidFill>
                <a:srgbClr val="765FC3"/>
              </a:solidFill>
              <a:latin typeface="Arial Black" panose="020B0A0402010202020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7575884" y="4932947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65FC3"/>
                </a:solidFill>
                <a:latin typeface="Arial Black" panose="020B0A04020102020204" charset="0"/>
              </a:rPr>
              <a:t>Только небольшая пробежка </a:t>
            </a:r>
          </a:p>
        </p:txBody>
      </p:sp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4339390" y="4932947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65FC3"/>
                </a:solidFill>
                <a:latin typeface="Arial Black" panose="020B0A04020102020204" charset="0"/>
              </a:rPr>
              <a:t>Да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250865" y="295925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000" dirty="0">
              <a:solidFill>
                <a:schemeClr val="bg1"/>
              </a:solidFill>
              <a:latin typeface="Arial Black" panose="020B0A04020102020204" charset="0"/>
            </a:endParaRPr>
          </a:p>
        </p:txBody>
      </p:sp>
    </p:spTree>
  </p:cSld>
  <p:clrMapOvr>
    <a:masterClrMapping/>
  </p:clrMapOvr>
  <p:transition spd="slow" advClick="0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1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Текстовое поле 1"/>
          <p:cNvSpPr txBox="1"/>
          <p:nvPr/>
        </p:nvSpPr>
        <p:spPr>
          <a:xfrm>
            <a:off x="714375" y="779780"/>
            <a:ext cx="11187430" cy="40849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2800" dirty="0">
                <a:latin typeface="Arial Black" panose="020B0A04020102020204" charset="0"/>
                <a:cs typeface="Arial Black" panose="020B0A04020102020204" charset="0"/>
              </a:rPr>
              <a:t> </a:t>
            </a:r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«НЕТ» – это верный ответ. </a:t>
            </a:r>
          </a:p>
          <a:p>
            <a:pPr algn="ctr"/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Поскольку алкоголь расщепляется в печени, </a:t>
            </a:r>
          </a:p>
          <a:p>
            <a:pPr algn="ctr"/>
            <a:r>
              <a:rPr lang="ru-RU" altLang="en-US" sz="28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физическая нагрузка не может ускорить этот процесс. Кроме того, при нагрузке происходит обезвоживание организма, на фоне которого алкогольное опьянение становится более выраженным и, следовательно, больше вреда наносится организму.</a:t>
            </a: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3721100" y="5529580"/>
            <a:ext cx="5656580" cy="837565"/>
          </a:xfrm>
          <a:prstGeom prst="roundRect">
            <a:avLst/>
          </a:prstGeom>
          <a:solidFill>
            <a:srgbClr val="FFE744"/>
          </a:solidFill>
          <a:ln>
            <a:solidFill>
              <a:srgbClr val="FFE74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40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следующий ход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1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2376536" y="2427253"/>
            <a:ext cx="8032115" cy="40849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32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Это неправильный ответ. Попробуй ещё раз</a:t>
            </a: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668253" y="4469731"/>
            <a:ext cx="3056022" cy="926432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65FC3"/>
                </a:solidFill>
                <a:latin typeface="Arial Black" panose="020B0A04020102020204" charset="0"/>
              </a:rPr>
              <a:t>Попробовать еще раз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1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2920365" y="1234440"/>
            <a:ext cx="7225665" cy="3545840"/>
          </a:xfrm>
          <a:prstGeom prst="roundRect">
            <a:avLst/>
          </a:prstGeom>
          <a:solidFill>
            <a:srgbClr val="8E63BF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latin typeface="Arial Black" panose="020B0A04020102020204" charset="0"/>
                <a:cs typeface="Arial Black" panose="020B0A04020102020204" charset="0"/>
                <a:sym typeface="+mn-ea"/>
              </a:rPr>
              <a:t>Максим удивил друга победой в </a:t>
            </a:r>
            <a:r>
              <a:rPr lang="ru-RU" altLang="en-US" sz="2400" dirty="0" err="1">
                <a:latin typeface="Arial Black" panose="020B0A04020102020204" charset="0"/>
                <a:cs typeface="Arial Black" panose="020B0A04020102020204" charset="0"/>
                <a:sym typeface="+mn-ea"/>
              </a:rPr>
              <a:t>бир</a:t>
            </a:r>
            <a:r>
              <a:rPr lang="ru-RU" altLang="en-US" sz="2400" dirty="0">
                <a:latin typeface="Arial Black" panose="020B0A04020102020204" charset="0"/>
                <a:cs typeface="Arial Black" panose="020B0A04020102020204" charset="0"/>
                <a:sym typeface="+mn-ea"/>
              </a:rPr>
              <a:t> </a:t>
            </a:r>
            <a:r>
              <a:rPr lang="ru-RU" altLang="en-US" sz="2400" dirty="0" err="1">
                <a:latin typeface="Arial Black" panose="020B0A04020102020204" charset="0"/>
                <a:cs typeface="Arial Black" panose="020B0A04020102020204" charset="0"/>
                <a:sym typeface="+mn-ea"/>
              </a:rPr>
              <a:t>понге</a:t>
            </a:r>
            <a:r>
              <a:rPr lang="ru-RU" altLang="en-US" sz="2400" dirty="0">
                <a:latin typeface="Arial Black" panose="020B0A04020102020204" charset="0"/>
                <a:cs typeface="Arial Black" panose="020B0A04020102020204" charset="0"/>
                <a:sym typeface="+mn-ea"/>
              </a:rPr>
              <a:t>, показав свои знания и точность. </a:t>
            </a:r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8527415" y="5662295"/>
            <a:ext cx="2888615" cy="814705"/>
          </a:xfrm>
          <a:prstGeom prst="roundRect">
            <a:avLst/>
          </a:prstGeom>
          <a:solidFill>
            <a:srgbClr val="FFE744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дальше 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1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Изображение 7" descr="cbae9a500dfdaa608abc85b456766f8f-transform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4145"/>
            <a:ext cx="3874135" cy="6713855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3541395" y="701040"/>
            <a:ext cx="5795645" cy="1601987"/>
            <a:chOff x="5419" y="2512"/>
            <a:chExt cx="9127" cy="2431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5705" y="2512"/>
              <a:ext cx="8841" cy="1797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Блин! Ну ты супер) Пойдём зайдём в дом. Там ещё много интересного)) </a:t>
              </a:r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7143115" y="3792532"/>
            <a:ext cx="4069080" cy="1144905"/>
          </a:xfrm>
          <a:prstGeom prst="roundRect">
            <a:avLst/>
          </a:prstGeom>
          <a:solidFill>
            <a:srgbClr val="FFE744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Пойдём, Алекс!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43115" y="3052205"/>
            <a:ext cx="3135795" cy="461665"/>
          </a:xfrm>
          <a:prstGeom prst="rect">
            <a:avLst/>
          </a:prstGeom>
          <a:solidFill>
            <a:srgbClr val="B2B2B2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charset="0"/>
              </a:rPr>
              <a:t>Варианты ответа</a:t>
            </a: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 descr="МАКСИМ (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/>
        </p:nvSpPr>
        <p:spPr>
          <a:xfrm>
            <a:off x="3101340" y="2063750"/>
            <a:ext cx="5320665" cy="46012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24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 Они приходили домой только к вечеру, но несмотря на усталость, старались уделить время своему сыну. Вечерами, за ужином, спрашивали Максима о его дне, интересовались школьными делами и старались поддержать его в увлечениях.</a:t>
            </a:r>
          </a:p>
        </p:txBody>
      </p:sp>
      <p:sp>
        <p:nvSpPr>
          <p:cNvPr id="6" name="Заголовок 14"/>
          <p:cNvSpPr>
            <a:spLocks noGrp="1"/>
          </p:cNvSpPr>
          <p:nvPr/>
        </p:nvSpPr>
        <p:spPr>
          <a:xfrm>
            <a:off x="3768725" y="-461645"/>
            <a:ext cx="3985895" cy="4413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24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Каждый день родители вставали рано утром, чтобы отправиться на работу. </a:t>
            </a: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7754620" y="5850890"/>
            <a:ext cx="3018155" cy="838835"/>
          </a:xfrm>
          <a:prstGeom prst="roundRect">
            <a:avLst/>
          </a:prstGeom>
          <a:solidFill>
            <a:srgbClr val="FFE744"/>
          </a:solidFill>
          <a:effectLst>
            <a:innerShdw blurRad="63500" dist="50800" dir="13500000">
              <a:prstClr val="black">
                <a:alpha val="50000"/>
              </a:prstClr>
            </a:innerShdw>
            <a:softEdge rad="3175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>
                <a:solidFill>
                  <a:srgbClr val="765FC3"/>
                </a:solidFill>
                <a:latin typeface="Arial Black" panose="020B0A04020102020204" charset="0"/>
                <a:cs typeface="Arial Black" panose="020B0A04020102020204" charset="0"/>
              </a:rPr>
              <a:t>продолжить 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19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2870200" y="3847465"/>
            <a:ext cx="6430010" cy="26625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24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Немного </a:t>
            </a:r>
            <a:r>
              <a:rPr lang="ru-RU" altLang="en-US" sz="2400" dirty="0" err="1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потусовавшись</a:t>
            </a:r>
            <a:r>
              <a:rPr lang="ru-RU" altLang="en-US" sz="24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 Максим понял, что большинство слишком много выпивают и курят. Парень столкнулся с ситуацией, когда, будучи в окружении знакомых ребят, нужно принять важное решение, которое может не всем понравится…</a:t>
            </a:r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9321800" y="5711190"/>
            <a:ext cx="2511425" cy="798830"/>
          </a:xfrm>
          <a:prstGeom prst="roundRect">
            <a:avLst/>
          </a:prstGeom>
          <a:solidFill>
            <a:srgbClr val="FFE744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далее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20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Изображение 2" descr="8d4ac11d-51a6-4cd5-a3ba-594e6eec5bed-transform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0840" y="267335"/>
            <a:ext cx="6590030" cy="6590030"/>
          </a:xfrm>
          <a:prstGeom prst="rect">
            <a:avLst/>
          </a:prstGeom>
        </p:spPr>
      </p:pic>
      <p:pic>
        <p:nvPicPr>
          <p:cNvPr id="6" name="Изображение 5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4800600" y="869315"/>
            <a:ext cx="13350875" cy="12853670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3846195" y="1120140"/>
            <a:ext cx="3599180" cy="777875"/>
            <a:chOff x="5419" y="2512"/>
            <a:chExt cx="9127" cy="2431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5705" y="2512"/>
              <a:ext cx="8841" cy="1797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Привет!) Я Марк</a:t>
              </a:r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8368781" y="1789277"/>
            <a:ext cx="3468188" cy="1347966"/>
            <a:chOff x="7792" y="3124"/>
            <a:chExt cx="7535" cy="1678"/>
          </a:xfrm>
          <a:solidFill>
            <a:srgbClr val="FFE744"/>
          </a:solidFill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7792" y="3124"/>
              <a:ext cx="7268" cy="778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8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А я Макс...</a:t>
              </a:r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 rot="8940000">
              <a:off x="14145" y="3507"/>
              <a:ext cx="1182" cy="1295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519295" y="3050540"/>
            <a:ext cx="3599180" cy="777875"/>
            <a:chOff x="5419" y="2512"/>
            <a:chExt cx="9127" cy="2431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5705" y="2512"/>
              <a:ext cx="8841" cy="1797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Крутая тусовка ?</a:t>
              </a:r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sp>
        <p:nvSpPr>
          <p:cNvPr id="16" name="Скругленный прямоугольник 15">
            <a:hlinkClick r:id="rId5" action="ppaction://hlinksldjump"/>
          </p:cNvPr>
          <p:cNvSpPr/>
          <p:nvPr/>
        </p:nvSpPr>
        <p:spPr>
          <a:xfrm>
            <a:off x="8118475" y="4848225"/>
            <a:ext cx="2672080" cy="751205"/>
          </a:xfrm>
          <a:prstGeom prst="roundRect">
            <a:avLst/>
          </a:prstGeom>
          <a:solidFill>
            <a:srgbClr val="FFE744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А) пойдёт </a:t>
            </a:r>
          </a:p>
        </p:txBody>
      </p:sp>
      <p:sp>
        <p:nvSpPr>
          <p:cNvPr id="17" name="Скругленный прямоугольник 16">
            <a:hlinkClick r:id="rId5" action="ppaction://hlinksldjump"/>
          </p:cNvPr>
          <p:cNvSpPr/>
          <p:nvPr/>
        </p:nvSpPr>
        <p:spPr>
          <a:xfrm>
            <a:off x="8118475" y="5795644"/>
            <a:ext cx="2672080" cy="902335"/>
          </a:xfrm>
          <a:prstGeom prst="roundRect">
            <a:avLst/>
          </a:prstGeom>
          <a:solidFill>
            <a:srgbClr val="FFE744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Б) ну… такое себе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118475" y="4284325"/>
            <a:ext cx="3135795" cy="461665"/>
          </a:xfrm>
          <a:prstGeom prst="rect">
            <a:avLst/>
          </a:prstGeom>
          <a:solidFill>
            <a:srgbClr val="B2B2B2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charset="0"/>
              </a:rPr>
              <a:t>Варианты ответа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20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Изображение 5" descr="МАКСИМ (21)"/>
          <p:cNvPicPr>
            <a:picLocks noChangeAspect="1"/>
          </p:cNvPicPr>
          <p:nvPr/>
        </p:nvPicPr>
        <p:blipFill>
          <a:blip r:embed="rId3"/>
          <a:srcRect l="34108" t="21731" r="31551" b="19490"/>
          <a:stretch>
            <a:fillRect/>
          </a:stretch>
        </p:blipFill>
        <p:spPr>
          <a:xfrm>
            <a:off x="4800600" y="869315"/>
            <a:ext cx="13350875" cy="12853670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427862" y="639191"/>
            <a:ext cx="4238625" cy="1499235"/>
            <a:chOff x="5419" y="2512"/>
            <a:chExt cx="9127" cy="2431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5705" y="2512"/>
              <a:ext cx="8841" cy="1797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Я знаю как улучшить твой вечер))</a:t>
              </a:r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2311088" y="3254924"/>
            <a:ext cx="3345180" cy="624840"/>
          </a:xfrm>
          <a:prstGeom prst="roundRect">
            <a:avLst/>
          </a:prstGeom>
          <a:solidFill>
            <a:srgbClr val="FFE744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???...</a:t>
            </a:r>
          </a:p>
        </p:txBody>
      </p: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2332423" y="4301715"/>
            <a:ext cx="3345180" cy="878205"/>
          </a:xfrm>
          <a:prstGeom prst="roundRect">
            <a:avLst/>
          </a:prstGeom>
          <a:solidFill>
            <a:srgbClr val="FFE744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Интересно и как 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54098" y="2516572"/>
            <a:ext cx="3135795" cy="461665"/>
          </a:xfrm>
          <a:prstGeom prst="rect">
            <a:avLst/>
          </a:prstGeom>
          <a:solidFill>
            <a:srgbClr val="B2B2B2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charset="0"/>
              </a:rPr>
              <a:t>Варианты ответа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4"/>
          <a:stretch>
            <a:fillRect/>
          </a:stretch>
        </p:blipFill>
        <p:spPr>
          <a:xfrm>
            <a:off x="7467992" y="586122"/>
            <a:ext cx="4500857" cy="6173138"/>
          </a:xfrm>
          <a:prstGeom prst="rect">
            <a:avLst/>
          </a:prstGeom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 descr="МАКСИМ (19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Изображение 5" descr="МАКСИМ (21)"/>
          <p:cNvPicPr>
            <a:picLocks noChangeAspect="1"/>
          </p:cNvPicPr>
          <p:nvPr/>
        </p:nvPicPr>
        <p:blipFill>
          <a:blip r:embed="rId3"/>
          <a:srcRect l="34108" t="21731" r="31551" b="19490"/>
          <a:stretch>
            <a:fillRect/>
          </a:stretch>
        </p:blipFill>
        <p:spPr>
          <a:xfrm>
            <a:off x="5041900" y="323215"/>
            <a:ext cx="13350875" cy="12853670"/>
          </a:xfrm>
          <a:prstGeom prst="rect">
            <a:avLst/>
          </a:prstGeom>
        </p:spPr>
      </p:pic>
      <p:pic>
        <p:nvPicPr>
          <p:cNvPr id="7" name="Изображение 6" descr="МАКСИМ (21)"/>
          <p:cNvPicPr>
            <a:picLocks noChangeAspect="1"/>
          </p:cNvPicPr>
          <p:nvPr/>
        </p:nvPicPr>
        <p:blipFill>
          <a:blip r:embed="rId3"/>
          <a:srcRect l="34108" t="21731" r="31551" b="19490"/>
          <a:stretch>
            <a:fillRect/>
          </a:stretch>
        </p:blipFill>
        <p:spPr>
          <a:xfrm>
            <a:off x="-5251450" y="-5455285"/>
            <a:ext cx="13350875" cy="12853670"/>
          </a:xfrm>
          <a:prstGeom prst="rect">
            <a:avLst/>
          </a:prstGeom>
        </p:spPr>
      </p:pic>
      <p:pic>
        <p:nvPicPr>
          <p:cNvPr id="9" name="Изображение 8" descr="МАКСИМ (21)"/>
          <p:cNvPicPr>
            <a:picLocks noChangeAspect="1"/>
          </p:cNvPicPr>
          <p:nvPr/>
        </p:nvPicPr>
        <p:blipFill>
          <a:blip r:embed="rId3"/>
          <a:srcRect l="34108" t="21731" r="31551" b="19490"/>
          <a:stretch>
            <a:fillRect/>
          </a:stretch>
        </p:blipFill>
        <p:spPr>
          <a:xfrm>
            <a:off x="5204758" y="431165"/>
            <a:ext cx="13350875" cy="12853670"/>
          </a:xfrm>
          <a:prstGeom prst="rect">
            <a:avLst/>
          </a:prstGeom>
        </p:spPr>
      </p:pic>
      <p:sp>
        <p:nvSpPr>
          <p:cNvPr id="10" name="Текстовое поле 9"/>
          <p:cNvSpPr txBox="1"/>
          <p:nvPr/>
        </p:nvSpPr>
        <p:spPr>
          <a:xfrm>
            <a:off x="3317875" y="3982720"/>
            <a:ext cx="6085840" cy="28752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16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Когда Марк предложил «улучшить вечер», Максим почувствовал, что речь может идти о наркотиках и решил уйти. Однако Марк начал уговаривать его остаться, предлагая попробовать... В такой ситуации важно, чтобы Максим оставался настойчивым в своем решении покинуть тусовку и не поддавался на давление «друга».</a:t>
            </a:r>
          </a:p>
        </p:txBody>
      </p:sp>
      <p:sp>
        <p:nvSpPr>
          <p:cNvPr id="2" name="Скругленный прямоугольник 3">
            <a:hlinkClick r:id="rId4" action="ppaction://hlinksldjump"/>
          </p:cNvPr>
          <p:cNvSpPr/>
          <p:nvPr/>
        </p:nvSpPr>
        <p:spPr>
          <a:xfrm>
            <a:off x="9533680" y="5521262"/>
            <a:ext cx="2511425" cy="798830"/>
          </a:xfrm>
          <a:prstGeom prst="roundRect">
            <a:avLst/>
          </a:prstGeom>
          <a:solidFill>
            <a:srgbClr val="FFE744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далее</a:t>
            </a:r>
          </a:p>
        </p:txBody>
      </p:sp>
    </p:spTree>
  </p:cSld>
  <p:clrMapOvr>
    <a:masterClrMapping/>
  </p:clrMapOvr>
  <p:transition spd="slow" advClick="0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 7" descr="МАКСИМ (2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Изображение 5" descr="МАКСИМ (21)"/>
          <p:cNvPicPr>
            <a:picLocks noChangeAspect="1"/>
          </p:cNvPicPr>
          <p:nvPr/>
        </p:nvPicPr>
        <p:blipFill>
          <a:blip r:embed="rId3"/>
          <a:srcRect l="34108" t="21731" r="31551" b="19490"/>
          <a:stretch>
            <a:fillRect/>
          </a:stretch>
        </p:blipFill>
        <p:spPr>
          <a:xfrm>
            <a:off x="4767209" y="1749857"/>
            <a:ext cx="13350875" cy="12853670"/>
          </a:xfrm>
          <a:prstGeom prst="rect">
            <a:avLst/>
          </a:prstGeom>
        </p:spPr>
      </p:pic>
      <p:pic>
        <p:nvPicPr>
          <p:cNvPr id="7" name="Изображение 6" descr="МАКСИМ (21)"/>
          <p:cNvPicPr>
            <a:picLocks noChangeAspect="1"/>
          </p:cNvPicPr>
          <p:nvPr/>
        </p:nvPicPr>
        <p:blipFill>
          <a:blip r:embed="rId3"/>
          <a:srcRect l="34108" t="21731" r="31551" b="19490"/>
          <a:stretch>
            <a:fillRect/>
          </a:stretch>
        </p:blipFill>
        <p:spPr>
          <a:xfrm>
            <a:off x="-7254875" y="-7546340"/>
            <a:ext cx="13350875" cy="12853670"/>
          </a:xfrm>
          <a:prstGeom prst="rect">
            <a:avLst/>
          </a:prstGeom>
        </p:spPr>
      </p:pic>
      <p:sp>
        <p:nvSpPr>
          <p:cNvPr id="10" name="Текстовое поле 9"/>
          <p:cNvSpPr txBox="1"/>
          <p:nvPr/>
        </p:nvSpPr>
        <p:spPr>
          <a:xfrm flipV="1">
            <a:off x="4067165" y="6388100"/>
            <a:ext cx="3019435" cy="1955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ru-RU" altLang="en-US" sz="1600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3" name="Скругленный прямоугольник 2">
            <a:hlinkClick r:id="rId4" action="ppaction://hlinksldjump"/>
          </p:cNvPr>
          <p:cNvSpPr/>
          <p:nvPr/>
        </p:nvSpPr>
        <p:spPr>
          <a:xfrm>
            <a:off x="1243173" y="4602822"/>
            <a:ext cx="2280863" cy="1243174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8E63BF"/>
                </a:solidFill>
                <a:latin typeface="Arial Black" panose="020B0A04020102020204" charset="0"/>
              </a:rPr>
              <a:t>Давай!!! </a:t>
            </a:r>
          </a:p>
        </p:txBody>
      </p:sp>
      <p:sp>
        <p:nvSpPr>
          <p:cNvPr id="12" name="Скругленный прямоугольник 11">
            <a:hlinkClick r:id="rId5" action="ppaction://hlinksldjump"/>
          </p:cNvPr>
          <p:cNvSpPr/>
          <p:nvPr/>
        </p:nvSpPr>
        <p:spPr>
          <a:xfrm>
            <a:off x="4473774" y="4602822"/>
            <a:ext cx="2612826" cy="1243174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8E63BF"/>
                </a:solidFill>
                <a:latin typeface="Arial Black" panose="020B0A04020102020204" charset="0"/>
              </a:rPr>
              <a:t>Нет! </a:t>
            </a:r>
          </a:p>
        </p:txBody>
      </p:sp>
      <p:sp>
        <p:nvSpPr>
          <p:cNvPr id="13" name="Скругленный прямоугольник 12">
            <a:hlinkClick r:id="rId6" action="ppaction://hlinksldjump"/>
          </p:cNvPr>
          <p:cNvSpPr/>
          <p:nvPr/>
        </p:nvSpPr>
        <p:spPr>
          <a:xfrm>
            <a:off x="8026977" y="4602822"/>
            <a:ext cx="3028015" cy="1243174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8E63BF"/>
                </a:solidFill>
                <a:latin typeface="Arial Black" panose="020B0A04020102020204" charset="0"/>
              </a:rPr>
              <a:t>Ну, я не знаю!!! 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3317875" y="1376045"/>
            <a:ext cx="4238625" cy="1499235"/>
            <a:chOff x="5419" y="2512"/>
            <a:chExt cx="9127" cy="2431"/>
          </a:xfrm>
        </p:grpSpPr>
        <p:sp>
          <p:nvSpPr>
            <p:cNvPr id="4" name="Скругленный прямоугольник 9"/>
            <p:cNvSpPr/>
            <p:nvPr/>
          </p:nvSpPr>
          <p:spPr>
            <a:xfrm>
              <a:off x="5705" y="2512"/>
              <a:ext cx="8841" cy="1797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Ну что, попробуешь?</a:t>
              </a:r>
            </a:p>
          </p:txBody>
        </p:sp>
        <p:sp>
          <p:nvSpPr>
            <p:cNvPr id="5" name="Равнобедренный треугольник 4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1" descr="МАКСИМ (2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Изображение 2" descr="8d4ac11d-51a6-4cd5-a3ba-594e6eec5bed-transform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675640" y="267970"/>
            <a:ext cx="6590030" cy="6590030"/>
          </a:xfrm>
          <a:prstGeom prst="rect">
            <a:avLst/>
          </a:prstGeom>
        </p:spPr>
      </p:pic>
      <p:pic>
        <p:nvPicPr>
          <p:cNvPr id="5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-6043931" y="-6826885"/>
            <a:ext cx="13350875" cy="1285367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4951095" y="1242060"/>
            <a:ext cx="5503545" cy="2186940"/>
            <a:chOff x="5419" y="3519"/>
            <a:chExt cx="10765" cy="2651"/>
          </a:xfrm>
        </p:grpSpPr>
        <p:sp>
          <p:nvSpPr>
            <p:cNvPr id="8" name="Равнобедренный треугольник 7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705" y="3519"/>
              <a:ext cx="10479" cy="2651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Да ты чего отрываешься от компании? Вон, Егор, тоже с нами будет 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1820026" y="1424046"/>
            <a:ext cx="6280650" cy="1395947"/>
            <a:chOff x="7792" y="3124"/>
            <a:chExt cx="7860" cy="778"/>
          </a:xfrm>
          <a:solidFill>
            <a:srgbClr val="FFE744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792" y="3124"/>
              <a:ext cx="7268" cy="778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Нет, я не буду. Я не хочу всю жизнь «на игле просидеть»! </a:t>
              </a:r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 rot="5764300">
              <a:off x="14925" y="3140"/>
              <a:ext cx="424" cy="1031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4"/>
          <a:stretch>
            <a:fillRect/>
          </a:stretch>
        </p:blipFill>
        <p:spPr>
          <a:xfrm>
            <a:off x="7141805" y="-68580"/>
            <a:ext cx="5050195" cy="6926580"/>
          </a:xfrm>
          <a:prstGeom prst="rect">
            <a:avLst/>
          </a:prstGeom>
        </p:spPr>
      </p:pic>
      <p:pic>
        <p:nvPicPr>
          <p:cNvPr id="4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6096000" y="-6426835"/>
            <a:ext cx="13350875" cy="12853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1" descr="МАКСИМ (2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Изображение 2" descr="8d4ac11d-51a6-4cd5-a3ba-594e6eec5bed-transform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675640" y="267970"/>
            <a:ext cx="6590030" cy="6590030"/>
          </a:xfrm>
          <a:prstGeom prst="rect">
            <a:avLst/>
          </a:prstGeom>
        </p:spPr>
      </p:pic>
      <p:pic>
        <p:nvPicPr>
          <p:cNvPr id="5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-6043931" y="-6826885"/>
            <a:ext cx="13350875" cy="1285367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4951095" y="1242060"/>
            <a:ext cx="5503545" cy="2186940"/>
            <a:chOff x="5419" y="3519"/>
            <a:chExt cx="10765" cy="2651"/>
          </a:xfrm>
        </p:grpSpPr>
        <p:sp>
          <p:nvSpPr>
            <p:cNvPr id="8" name="Равнобедренный треугольник 7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705" y="3519"/>
              <a:ext cx="10479" cy="2651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Вот маменькин сынок! Сказок наслушался, что это опасно... Ты разве не хочешь с нами ещё тусоваться ? 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1820026" y="1424046"/>
            <a:ext cx="6280650" cy="1395947"/>
            <a:chOff x="7792" y="3124"/>
            <a:chExt cx="7860" cy="778"/>
          </a:xfrm>
          <a:solidFill>
            <a:srgbClr val="FFE744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792" y="3124"/>
              <a:ext cx="7268" cy="778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Я же сказал, что нет! </a:t>
              </a:r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 rot="5764300">
              <a:off x="14925" y="3140"/>
              <a:ext cx="424" cy="1031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4"/>
          <a:stretch>
            <a:fillRect/>
          </a:stretch>
        </p:blipFill>
        <p:spPr>
          <a:xfrm>
            <a:off x="7141805" y="-68580"/>
            <a:ext cx="5050195" cy="6926580"/>
          </a:xfrm>
          <a:prstGeom prst="rect">
            <a:avLst/>
          </a:prstGeom>
        </p:spPr>
      </p:pic>
      <p:pic>
        <p:nvPicPr>
          <p:cNvPr id="4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6758940" y="-6495415"/>
            <a:ext cx="13350875" cy="12853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1" descr="МАКСИМ (2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Изображение 2" descr="8d4ac11d-51a6-4cd5-a3ba-594e6eec5bed-transform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675640" y="267970"/>
            <a:ext cx="6590030" cy="6590030"/>
          </a:xfrm>
          <a:prstGeom prst="rect">
            <a:avLst/>
          </a:prstGeom>
        </p:spPr>
      </p:pic>
      <p:pic>
        <p:nvPicPr>
          <p:cNvPr id="5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-6043931" y="-6826885"/>
            <a:ext cx="13350875" cy="1285367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4951095" y="1242060"/>
            <a:ext cx="5503545" cy="2186940"/>
            <a:chOff x="5419" y="3519"/>
            <a:chExt cx="10765" cy="2651"/>
          </a:xfrm>
        </p:grpSpPr>
        <p:sp>
          <p:nvSpPr>
            <p:cNvPr id="8" name="Равнобедренный треугольник 7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705" y="3519"/>
              <a:ext cx="10479" cy="2651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Да ладно тебе, от первого раза ничего не будет! 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6297"/>
            <a:ext cx="12192000" cy="6858000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/>
        </p:nvSpPr>
        <p:spPr>
          <a:xfrm>
            <a:off x="250190" y="960755"/>
            <a:ext cx="4253230" cy="5668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24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Однажды, когда Максим вернулся из школы, его родители предложили провести вечер вместе - поиграть в настольную игру или просто поболтать .Но у Максима был важный матч с друзьями в видеоигре, где он стоял на линии золота.</a:t>
            </a:r>
          </a:p>
        </p:txBody>
      </p:sp>
      <p:pic>
        <p:nvPicPr>
          <p:cNvPr id="3" name="Изображение 2" descr="cc068417-3893-4e4e-963e-9bf282ea68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46464" y="500697"/>
            <a:ext cx="5856605" cy="5856605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4128135" y="393700"/>
            <a:ext cx="5989320" cy="1811020"/>
            <a:chOff x="6501" y="620"/>
            <a:chExt cx="9432" cy="2852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7092" y="620"/>
              <a:ext cx="8841" cy="2205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 dirty="0">
                <a:latin typeface="Arial Black" panose="020B0A04020102020204" charset="0"/>
                <a:cs typeface="Arial Black" panose="020B0A04020102020204" charset="0"/>
                <a:sym typeface="+mn-ea"/>
              </a:endParaRPr>
            </a:p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Привет ,Максим, как твои дела ? Не хочешь сыграть с нами в настольную игру ?</a:t>
              </a:r>
              <a:endParaRPr lang="ru-RU" altLang="en-US" sz="2400" dirty="0">
                <a:latin typeface="Arial Black" panose="020B0A04020102020204" charset="0"/>
                <a:cs typeface="Arial Black" panose="020B0A04020102020204" charset="0"/>
              </a:endParaRPr>
            </a:p>
            <a:p>
              <a:pPr algn="ctr"/>
              <a:endParaRPr lang="ru-RU" altLang="en-US" dirty="0"/>
            </a:p>
          </p:txBody>
        </p:sp>
        <p:sp>
          <p:nvSpPr>
            <p:cNvPr id="8" name="Равнобедренный треугольник 7"/>
            <p:cNvSpPr/>
            <p:nvPr/>
          </p:nvSpPr>
          <p:spPr>
            <a:xfrm rot="13440000">
              <a:off x="6501" y="2177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sp>
        <p:nvSpPr>
          <p:cNvPr id="13" name="Скругленный прямоугольник 12">
            <a:hlinkClick r:id="rId4" action="ppaction://hlinksldjump"/>
          </p:cNvPr>
          <p:cNvSpPr/>
          <p:nvPr/>
        </p:nvSpPr>
        <p:spPr>
          <a:xfrm>
            <a:off x="5099520" y="3711256"/>
            <a:ext cx="6306820" cy="838835"/>
          </a:xfrm>
          <a:prstGeom prst="roundRect">
            <a:avLst/>
          </a:prstGeom>
          <a:solidFill>
            <a:srgbClr val="FFE744"/>
          </a:solidFill>
          <a:effectLst>
            <a:innerShdw blurRad="63500" dist="50800" dir="13500000">
              <a:prstClr val="black">
                <a:alpha val="50000"/>
              </a:prstClr>
            </a:innerShdw>
            <a:softEdge rad="3175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solidFill>
                  <a:srgbClr val="765FC3"/>
                </a:solidFill>
                <a:latin typeface="Arial Black" panose="020B0A04020102020204" charset="0"/>
                <a:cs typeface="Arial Black" panose="020B0A04020102020204" charset="0"/>
              </a:rPr>
              <a:t>А) Привет, Мам. Все хорошо. Извини не могу </a:t>
            </a:r>
          </a:p>
        </p:txBody>
      </p:sp>
      <p:sp>
        <p:nvSpPr>
          <p:cNvPr id="10" name="Скругленный прямоугольник 9">
            <a:hlinkClick r:id="rId5" action="ppaction://hlinksldjump"/>
          </p:cNvPr>
          <p:cNvSpPr/>
          <p:nvPr/>
        </p:nvSpPr>
        <p:spPr>
          <a:xfrm>
            <a:off x="5099520" y="4716462"/>
            <a:ext cx="6306820" cy="882015"/>
          </a:xfrm>
          <a:prstGeom prst="roundRect">
            <a:avLst/>
          </a:prstGeom>
          <a:solidFill>
            <a:srgbClr val="FFE744"/>
          </a:solidFill>
          <a:effectLst>
            <a:innerShdw blurRad="63500" dist="50800" dir="13500000">
              <a:prstClr val="black">
                <a:alpha val="50000"/>
              </a:prstClr>
            </a:innerShdw>
            <a:softEdge rad="3175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solidFill>
                  <a:srgbClr val="765FC3"/>
                </a:solidFill>
                <a:latin typeface="Arial Black" panose="020B0A04020102020204" charset="0"/>
                <a:cs typeface="Arial Black" panose="020B0A04020102020204" charset="0"/>
              </a:rPr>
              <a:t>Б) Привет, все хорошо. Хм... почему бы и не сыграть)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99520" y="2967335"/>
            <a:ext cx="3135795" cy="461665"/>
          </a:xfrm>
          <a:prstGeom prst="rect">
            <a:avLst/>
          </a:prstGeom>
          <a:solidFill>
            <a:srgbClr val="B2B2B2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charset="0"/>
              </a:rPr>
              <a:t>Варианты ответа</a:t>
            </a: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" presetID="12" presetClass="exit" presetSubtype="4" fill="hold" grpId="0" nodeType="afterEffect">
                                  <p:stCondLst>
                                    <p:cond delay="6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3" grpId="0" bldLvl="0" animBg="1"/>
      <p:bldP spid="13" grpId="1" animBg="1"/>
      <p:bldP spid="10" grpId="0" bldLvl="0" animBg="1"/>
      <p:bldP spid="10" grpId="1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1820026" y="1424047"/>
            <a:ext cx="6484412" cy="1413890"/>
            <a:chOff x="7792" y="3124"/>
            <a:chExt cx="8115" cy="788"/>
          </a:xfrm>
          <a:solidFill>
            <a:srgbClr val="FFE744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792" y="3124"/>
              <a:ext cx="7268" cy="778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Всё! Я больше не хочу об этом говорить. Закроем тему!</a:t>
              </a:r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 rot="5764300">
              <a:off x="15180" y="3184"/>
              <a:ext cx="424" cy="1031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 dirty="0"/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4"/>
          <a:stretch>
            <a:fillRect/>
          </a:stretch>
        </p:blipFill>
        <p:spPr>
          <a:xfrm>
            <a:off x="7499371" y="128646"/>
            <a:ext cx="5050195" cy="6926580"/>
          </a:xfrm>
          <a:prstGeom prst="rect">
            <a:avLst/>
          </a:prstGeom>
        </p:spPr>
      </p:pic>
      <p:pic>
        <p:nvPicPr>
          <p:cNvPr id="4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8572500" y="-6495415"/>
            <a:ext cx="13350875" cy="12853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1" descr="МАКСИМ (2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Изображение 2" descr="8d4ac11d-51a6-4cd5-a3ba-594e6eec5bed-transform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675640" y="267970"/>
            <a:ext cx="6590030" cy="6590030"/>
          </a:xfrm>
          <a:prstGeom prst="rect">
            <a:avLst/>
          </a:prstGeom>
        </p:spPr>
      </p:pic>
      <p:pic>
        <p:nvPicPr>
          <p:cNvPr id="5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-6043931" y="-6826885"/>
            <a:ext cx="13350875" cy="1285367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4951095" y="1242059"/>
            <a:ext cx="5503545" cy="1174727"/>
            <a:chOff x="5419" y="3519"/>
            <a:chExt cx="10765" cy="1424"/>
          </a:xfrm>
        </p:grpSpPr>
        <p:sp>
          <p:nvSpPr>
            <p:cNvPr id="8" name="Равнобедренный треугольник 7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705" y="3519"/>
              <a:ext cx="10479" cy="1044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Ну ты и слабак, Макс!</a:t>
              </a:r>
            </a:p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 Один раз, ничего не будет !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1911466" y="1998763"/>
            <a:ext cx="6486010" cy="1395947"/>
            <a:chOff x="7792" y="3124"/>
            <a:chExt cx="8117" cy="778"/>
          </a:xfrm>
          <a:solidFill>
            <a:srgbClr val="FFE744"/>
          </a:solidFill>
        </p:grpSpPr>
        <p:sp>
          <p:nvSpPr>
            <p:cNvPr id="7" name="Равнобедренный треугольник 6"/>
            <p:cNvSpPr/>
            <p:nvPr/>
          </p:nvSpPr>
          <p:spPr>
            <a:xfrm rot="5764300">
              <a:off x="15182" y="3151"/>
              <a:ext cx="424" cy="1031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7792" y="3124"/>
              <a:ext cx="7268" cy="778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До свидания, Марк. </a:t>
              </a:r>
            </a:p>
            <a:p>
              <a:pPr algn="ctr"/>
              <a:r>
                <a:rPr lang="ru-RU" altLang="en-US" sz="24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Я пойду домой!</a:t>
              </a:r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4"/>
          <a:stretch>
            <a:fillRect/>
          </a:stretch>
        </p:blipFill>
        <p:spPr>
          <a:xfrm>
            <a:off x="7141805" y="-68580"/>
            <a:ext cx="5050195" cy="6926580"/>
          </a:xfrm>
          <a:prstGeom prst="rect">
            <a:avLst/>
          </a:prstGeom>
        </p:spPr>
      </p:pic>
      <p:pic>
        <p:nvPicPr>
          <p:cNvPr id="4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6096000" y="-6792595"/>
            <a:ext cx="13350875" cy="12853670"/>
          </a:xfrm>
          <a:prstGeom prst="rect">
            <a:avLst/>
          </a:prstGeom>
        </p:spPr>
      </p:pic>
      <p:sp>
        <p:nvSpPr>
          <p:cNvPr id="11" name="Скругленный прямоугольник 10">
            <a:hlinkClick r:id="rId5" action="ppaction://hlinksldjump"/>
          </p:cNvPr>
          <p:cNvSpPr/>
          <p:nvPr/>
        </p:nvSpPr>
        <p:spPr>
          <a:xfrm>
            <a:off x="2337960" y="4983480"/>
            <a:ext cx="3758040" cy="1077595"/>
          </a:xfrm>
          <a:prstGeom prst="roundRect">
            <a:avLst/>
          </a:prstGeom>
          <a:solidFill>
            <a:srgbClr val="FFE744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Пойти домой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КСИМ (1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3940447" y="2477135"/>
            <a:ext cx="4589780" cy="2552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ctr"/>
            <a:r>
              <a:rPr lang="ru-RU" sz="2400" dirty="0">
                <a:solidFill>
                  <a:schemeClr val="bg1"/>
                </a:solidFill>
                <a:latin typeface="Arial Black" panose="020B0A04020102020204" charset="0"/>
              </a:rPr>
              <a:t>Макс сделал осознанный выбор. Он уберег своё здоровье и свою ЖИЗНЬ от страшных последствий</a:t>
            </a:r>
            <a:endParaRPr lang="ru-RU" altLang="en-US" sz="2400" dirty="0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4" name="Скругленный прямоугольник 8">
            <a:hlinkClick r:id="rId3" action="ppaction://hlinksldjump"/>
          </p:cNvPr>
          <p:cNvSpPr/>
          <p:nvPr/>
        </p:nvSpPr>
        <p:spPr>
          <a:xfrm>
            <a:off x="8530227" y="5812288"/>
            <a:ext cx="2456815" cy="624840"/>
          </a:xfrm>
          <a:prstGeom prst="roundRect">
            <a:avLst/>
          </a:prstGeom>
          <a:solidFill>
            <a:srgbClr val="FFE744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финал</a:t>
            </a: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1" descr="МАКСИМ (2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Изображение 2" descr="8d4ac11d-51a6-4cd5-a3ba-594e6eec5bed-transform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675640" y="267970"/>
            <a:ext cx="6590030" cy="6590030"/>
          </a:xfrm>
          <a:prstGeom prst="rect">
            <a:avLst/>
          </a:prstGeom>
        </p:spPr>
      </p:pic>
      <p:pic>
        <p:nvPicPr>
          <p:cNvPr id="5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-6043931" y="-6826885"/>
            <a:ext cx="13350875" cy="1285367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4951095" y="1242060"/>
            <a:ext cx="5503545" cy="2186940"/>
            <a:chOff x="5419" y="3519"/>
            <a:chExt cx="10765" cy="2651"/>
          </a:xfrm>
        </p:grpSpPr>
        <p:sp>
          <p:nvSpPr>
            <p:cNvPr id="8" name="Равнобедренный треугольник 7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705" y="3519"/>
              <a:ext cx="10479" cy="2651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Да ты чего отрываешься от компании? Вон, Егор, тоже с нами будет…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1820026" y="1424046"/>
            <a:ext cx="6280650" cy="1395947"/>
            <a:chOff x="7792" y="3124"/>
            <a:chExt cx="7860" cy="778"/>
          </a:xfrm>
          <a:solidFill>
            <a:srgbClr val="FFE744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792" y="3124"/>
              <a:ext cx="7268" cy="778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Извини, я аллергик! </a:t>
              </a:r>
            </a:p>
            <a:p>
              <a:pPr algn="ctr"/>
              <a:r>
                <a:rPr lang="ru-RU" altLang="en-US" sz="24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Вдруг у меня начнётся аллергия… </a:t>
              </a:r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 rot="5764300">
              <a:off x="14925" y="3140"/>
              <a:ext cx="424" cy="1031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4"/>
          <a:stretch>
            <a:fillRect/>
          </a:stretch>
        </p:blipFill>
        <p:spPr>
          <a:xfrm>
            <a:off x="7141805" y="-68580"/>
            <a:ext cx="5050195" cy="6926580"/>
          </a:xfrm>
          <a:prstGeom prst="rect">
            <a:avLst/>
          </a:prstGeom>
        </p:spPr>
      </p:pic>
      <p:pic>
        <p:nvPicPr>
          <p:cNvPr id="4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6096000" y="-6426835"/>
            <a:ext cx="13350875" cy="12853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1" descr="МАКСИМ (2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Изображение 2" descr="8d4ac11d-51a6-4cd5-a3ba-594e6eec5bed-transform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675640" y="267970"/>
            <a:ext cx="6590030" cy="6590030"/>
          </a:xfrm>
          <a:prstGeom prst="rect">
            <a:avLst/>
          </a:prstGeom>
        </p:spPr>
      </p:pic>
      <p:pic>
        <p:nvPicPr>
          <p:cNvPr id="5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-6043931" y="-6826885"/>
            <a:ext cx="13350875" cy="1285367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4951095" y="1242060"/>
            <a:ext cx="5503545" cy="2537543"/>
            <a:chOff x="5419" y="3519"/>
            <a:chExt cx="10765" cy="3076"/>
          </a:xfrm>
        </p:grpSpPr>
        <p:sp>
          <p:nvSpPr>
            <p:cNvPr id="8" name="Равнобедренный треугольник 7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705" y="3519"/>
              <a:ext cx="10479" cy="3076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Да какая аллергия… Если что случится тут рядом больница. Тем более ты же не пробовал, тогда чего боишься?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1877315" y="1666471"/>
            <a:ext cx="6409300" cy="954555"/>
            <a:chOff x="7792" y="3124"/>
            <a:chExt cx="8021" cy="532"/>
          </a:xfrm>
          <a:solidFill>
            <a:srgbClr val="FFE744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792" y="3124"/>
              <a:ext cx="7268" cy="532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Ну, не знаю… Страшно как-то</a:t>
              </a:r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 rot="5764300">
              <a:off x="15086" y="2905"/>
              <a:ext cx="424" cy="1031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4"/>
          <a:stretch>
            <a:fillRect/>
          </a:stretch>
        </p:blipFill>
        <p:spPr>
          <a:xfrm>
            <a:off x="7141805" y="-68580"/>
            <a:ext cx="5050195" cy="6926580"/>
          </a:xfrm>
          <a:prstGeom prst="rect">
            <a:avLst/>
          </a:prstGeom>
        </p:spPr>
      </p:pic>
      <p:pic>
        <p:nvPicPr>
          <p:cNvPr id="4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6758940" y="-6495415"/>
            <a:ext cx="13350875" cy="12853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1" descr="МАКСИМ (2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Изображение 2" descr="8d4ac11d-51a6-4cd5-a3ba-594e6eec5bed-transform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675640" y="267970"/>
            <a:ext cx="6590030" cy="6590030"/>
          </a:xfrm>
          <a:prstGeom prst="rect">
            <a:avLst/>
          </a:prstGeom>
        </p:spPr>
      </p:pic>
      <p:pic>
        <p:nvPicPr>
          <p:cNvPr id="5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-6043931" y="-6826885"/>
            <a:ext cx="13350875" cy="1285367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4951095" y="1242060"/>
            <a:ext cx="5503545" cy="2186940"/>
            <a:chOff x="5419" y="3519"/>
            <a:chExt cx="10765" cy="2651"/>
          </a:xfrm>
        </p:grpSpPr>
        <p:sp>
          <p:nvSpPr>
            <p:cNvPr id="8" name="Равнобедренный треугольник 7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705" y="3519"/>
              <a:ext cx="10479" cy="2651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Да ладно тебе, от первого раза ничего не будет! 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1820026" y="1424046"/>
            <a:ext cx="6280650" cy="1395947"/>
            <a:chOff x="7792" y="3124"/>
            <a:chExt cx="7860" cy="778"/>
          </a:xfrm>
          <a:solidFill>
            <a:srgbClr val="FFE744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792" y="3124"/>
              <a:ext cx="7268" cy="778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Да нет… Вдруг мама узнает.</a:t>
              </a:r>
            </a:p>
            <a:p>
              <a:pPr algn="ctr"/>
              <a:r>
                <a:rPr lang="ru-RU" altLang="en-US" sz="24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 Я тогда вообще из дома не выйду…</a:t>
              </a:r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 rot="5764300">
              <a:off x="14925" y="3140"/>
              <a:ext cx="424" cy="1031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4"/>
          <a:stretch>
            <a:fillRect/>
          </a:stretch>
        </p:blipFill>
        <p:spPr>
          <a:xfrm>
            <a:off x="7141805" y="-68580"/>
            <a:ext cx="5050195" cy="6926580"/>
          </a:xfrm>
          <a:prstGeom prst="rect">
            <a:avLst/>
          </a:prstGeom>
        </p:spPr>
      </p:pic>
      <p:pic>
        <p:nvPicPr>
          <p:cNvPr id="4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6758940" y="-6495415"/>
            <a:ext cx="13350875" cy="12853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1412240" y="29813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/>
              <a:t>сыграем </a:t>
            </a:r>
          </a:p>
        </p:txBody>
      </p:sp>
      <p:pic>
        <p:nvPicPr>
          <p:cNvPr id="3" name="Изображение 2" descr="МАКСИМ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5392420" y="679599"/>
            <a:ext cx="5614035" cy="794733"/>
          </a:xfrm>
          <a:prstGeom prst="roundRect">
            <a:avLst/>
          </a:prstGeom>
          <a:solidFill>
            <a:srgbClr val="8E63BF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dirty="0">
              <a:latin typeface="Arial Black" panose="020B0A04020102020204" charset="0"/>
              <a:cs typeface="Arial Black" panose="020B0A04020102020204" charset="0"/>
              <a:sym typeface="+mn-ea"/>
            </a:endParaRPr>
          </a:p>
          <a:p>
            <a:pPr algn="ctr"/>
            <a:r>
              <a:rPr lang="ru-RU" altLang="en-US" sz="2400" dirty="0">
                <a:latin typeface="Arial Black" panose="020B0A04020102020204" charset="0"/>
                <a:cs typeface="Arial Black" panose="020B0A04020102020204" charset="0"/>
                <a:sym typeface="+mn-ea"/>
              </a:rPr>
              <a:t>Ну....Хорошо. А что за дела ?</a:t>
            </a:r>
            <a:endParaRPr lang="ru-RU" altLang="en-US" sz="2400" dirty="0"/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5745480" y="3724910"/>
            <a:ext cx="5311775" cy="1299210"/>
          </a:xfrm>
          <a:prstGeom prst="roundRect">
            <a:avLst/>
          </a:prstGeom>
          <a:solidFill>
            <a:srgbClr val="FFE744"/>
          </a:solidFill>
          <a:effectLst>
            <a:innerShdw blurRad="63500" dist="50800" dir="13500000">
              <a:prstClr val="black">
                <a:alpha val="50000"/>
              </a:prstClr>
            </a:innerShdw>
            <a:softEdge rad="3175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dirty="0">
                <a:solidFill>
                  <a:srgbClr val="765FC3"/>
                </a:solidFill>
                <a:latin typeface="Arial Black" panose="020B0A04020102020204" charset="0"/>
                <a:cs typeface="Arial Black" panose="020B0A04020102020204" charset="0"/>
              </a:rPr>
              <a:t>да... мы тут с  друзьями решили стать </a:t>
            </a:r>
            <a:r>
              <a:rPr lang="ru-RU" altLang="en-US" sz="2800" dirty="0" err="1">
                <a:solidFill>
                  <a:srgbClr val="765FC3"/>
                </a:solidFill>
                <a:latin typeface="Arial Black" panose="020B0A04020102020204" charset="0"/>
                <a:cs typeface="Arial Black" panose="020B0A04020102020204" charset="0"/>
              </a:rPr>
              <a:t>киберспортсменами</a:t>
            </a:r>
            <a:r>
              <a:rPr lang="ru-RU" altLang="en-US" sz="2800" dirty="0">
                <a:solidFill>
                  <a:srgbClr val="765FC3"/>
                </a:solidFill>
                <a:latin typeface="Arial Black" panose="020B0A04020102020204" charset="0"/>
                <a:cs typeface="Arial Black" panose="020B0A04020102020204" charset="0"/>
              </a:rPr>
              <a:t> ;) 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5067935" y="693420"/>
            <a:ext cx="5989320" cy="1257998"/>
            <a:chOff x="5012" y="5002"/>
            <a:chExt cx="9432" cy="1909"/>
          </a:xfrm>
        </p:grpSpPr>
        <p:sp>
          <p:nvSpPr>
            <p:cNvPr id="10" name="Равнобедренный треугольник 9"/>
            <p:cNvSpPr/>
            <p:nvPr/>
          </p:nvSpPr>
          <p:spPr>
            <a:xfrm rot="13440000">
              <a:off x="5012" y="5616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5603" y="5002"/>
              <a:ext cx="8841" cy="1206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 dirty="0">
                <a:latin typeface="Arial Black" panose="020B0A04020102020204" charset="0"/>
                <a:cs typeface="Arial Black" panose="020B0A04020102020204" charset="0"/>
                <a:sym typeface="+mn-ea"/>
              </a:endParaRPr>
            </a:p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Поняла, не буду отвлекать)</a:t>
              </a:r>
              <a:endParaRPr lang="ru-RU" altLang="en-US" sz="2400" dirty="0"/>
            </a:p>
          </p:txBody>
        </p:sp>
      </p:grpSp>
      <p:sp>
        <p:nvSpPr>
          <p:cNvPr id="11" name="Скругленный прямоугольник 10">
            <a:hlinkClick r:id="rId4" action="ppaction://hlinksldjump"/>
          </p:cNvPr>
          <p:cNvSpPr/>
          <p:nvPr/>
        </p:nvSpPr>
        <p:spPr>
          <a:xfrm>
            <a:off x="5694680" y="3724910"/>
            <a:ext cx="5311775" cy="1299210"/>
          </a:xfrm>
          <a:prstGeom prst="roundRect">
            <a:avLst/>
          </a:prstGeom>
          <a:solidFill>
            <a:srgbClr val="FFE744"/>
          </a:solidFill>
          <a:effectLst>
            <a:innerShdw blurRad="63500" dist="50800" dir="13500000">
              <a:prstClr val="black">
                <a:alpha val="50000"/>
              </a:prstClr>
            </a:innerShdw>
            <a:softEdge rad="3175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dirty="0">
                <a:solidFill>
                  <a:srgbClr val="765FC3"/>
                </a:solidFill>
                <a:latin typeface="Arial Black" panose="020B0A04020102020204" charset="0"/>
                <a:cs typeface="Arial Black" panose="020B0A04020102020204" charset="0"/>
              </a:rPr>
              <a:t>Ок, я пошёл в комнату)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75020" y="2934642"/>
            <a:ext cx="3135795" cy="461665"/>
          </a:xfrm>
          <a:prstGeom prst="rect">
            <a:avLst/>
          </a:prstGeom>
          <a:solidFill>
            <a:srgbClr val="B2B2B2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charset="0"/>
              </a:rPr>
              <a:t>Варианты ответа</a:t>
            </a:r>
          </a:p>
        </p:txBody>
      </p:sp>
      <p:pic>
        <p:nvPicPr>
          <p:cNvPr id="8" name="Изображение 3" descr="9ddc08c1-d4b3-4a94-8ac9-12c37d54928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16058" y="693420"/>
            <a:ext cx="6062980" cy="6062980"/>
          </a:xfrm>
          <a:prstGeom prst="rect">
            <a:avLst/>
          </a:prstGeom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13" grpId="2" bldLvl="0" animBg="1"/>
      <p:bldP spid="11" grpId="0" bldLvl="0" animBg="1"/>
      <p:bldP spid="11" grpId="1" animBg="1"/>
      <p:bldP spid="1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1" descr="МАКСИМ (2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Изображение 2" descr="8d4ac11d-51a6-4cd5-a3ba-594e6eec5bed-transform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675640" y="267970"/>
            <a:ext cx="6590030" cy="6590030"/>
          </a:xfrm>
          <a:prstGeom prst="rect">
            <a:avLst/>
          </a:prstGeom>
        </p:spPr>
      </p:pic>
      <p:pic>
        <p:nvPicPr>
          <p:cNvPr id="5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-6043931" y="-6826885"/>
            <a:ext cx="13350875" cy="1285367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4951095" y="1242059"/>
            <a:ext cx="5503545" cy="1653197"/>
            <a:chOff x="5419" y="3519"/>
            <a:chExt cx="10765" cy="2004"/>
          </a:xfrm>
        </p:grpSpPr>
        <p:sp>
          <p:nvSpPr>
            <p:cNvPr id="8" name="Равнобедренный треугольник 7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705" y="3519"/>
              <a:ext cx="10479" cy="2004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Да тут все свои! Не спалят тебя.  Тем более  твоя мама никак не поймёт что ты пробовал!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1911466" y="1998763"/>
            <a:ext cx="6486010" cy="1395947"/>
            <a:chOff x="7792" y="3124"/>
            <a:chExt cx="8117" cy="778"/>
          </a:xfrm>
          <a:solidFill>
            <a:srgbClr val="FFE744"/>
          </a:solidFill>
        </p:grpSpPr>
        <p:sp>
          <p:nvSpPr>
            <p:cNvPr id="7" name="Равнобедренный треугольник 6"/>
            <p:cNvSpPr/>
            <p:nvPr/>
          </p:nvSpPr>
          <p:spPr>
            <a:xfrm rot="5764300">
              <a:off x="15182" y="3151"/>
              <a:ext cx="424" cy="1031"/>
            </a:xfrm>
            <a:prstGeom prst="triangl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7792" y="3124"/>
              <a:ext cx="7268" cy="778"/>
            </a:xfrm>
            <a:prstGeom prst="roundRect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Извини, я пока не могу.</a:t>
              </a:r>
            </a:p>
            <a:p>
              <a:pPr algn="ctr"/>
              <a:r>
                <a:rPr lang="ru-RU" altLang="en-US" sz="2400" dirty="0">
                  <a:solidFill>
                    <a:srgbClr val="8E63BF"/>
                  </a:solidFill>
                  <a:latin typeface="Arial Black" panose="020B0A04020102020204" charset="0"/>
                  <a:cs typeface="Arial Black" panose="020B0A04020102020204" charset="0"/>
                </a:rPr>
                <a:t> Давай в следующий раз… </a:t>
              </a:r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64"/>
          <a:stretch>
            <a:fillRect/>
          </a:stretch>
        </p:blipFill>
        <p:spPr>
          <a:xfrm>
            <a:off x="7141805" y="-68580"/>
            <a:ext cx="5050195" cy="6926580"/>
          </a:xfrm>
          <a:prstGeom prst="rect">
            <a:avLst/>
          </a:prstGeom>
        </p:spPr>
      </p:pic>
      <p:pic>
        <p:nvPicPr>
          <p:cNvPr id="4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6096000" y="-6792595"/>
            <a:ext cx="13350875" cy="12853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1" descr="МАКСИМ (2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Изображение 2" descr="8d4ac11d-51a6-4cd5-a3ba-594e6eec5bed-transform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675640" y="267970"/>
            <a:ext cx="6590030" cy="6590030"/>
          </a:xfrm>
          <a:prstGeom prst="rect">
            <a:avLst/>
          </a:prstGeom>
        </p:spPr>
      </p:pic>
      <p:pic>
        <p:nvPicPr>
          <p:cNvPr id="5" name="Изображение 6" descr="МАКСИМ (21)"/>
          <p:cNvPicPr>
            <a:picLocks noChangeAspect="1"/>
          </p:cNvPicPr>
          <p:nvPr/>
        </p:nvPicPr>
        <p:blipFill>
          <a:blip r:embed="rId4"/>
          <a:srcRect l="34108" t="21731" r="31551" b="19490"/>
          <a:stretch>
            <a:fillRect/>
          </a:stretch>
        </p:blipFill>
        <p:spPr>
          <a:xfrm>
            <a:off x="-5918425" y="-6719309"/>
            <a:ext cx="13350875" cy="1285367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4951095" y="1242059"/>
            <a:ext cx="5503545" cy="1653197"/>
            <a:chOff x="5419" y="3519"/>
            <a:chExt cx="10765" cy="2004"/>
          </a:xfrm>
        </p:grpSpPr>
        <p:sp>
          <p:nvSpPr>
            <p:cNvPr id="8" name="Равнобедренный треугольник 7"/>
            <p:cNvSpPr/>
            <p:nvPr/>
          </p:nvSpPr>
          <p:spPr>
            <a:xfrm rot="13440000">
              <a:off x="5419" y="3648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705" y="3519"/>
              <a:ext cx="10479" cy="2004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Давай решайся!!!</a:t>
              </a:r>
            </a:p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 Ну </a:t>
              </a:r>
              <a:r>
                <a:rPr lang="ru-RU" altLang="en-US" sz="2400" dirty="0" err="1">
                  <a:latin typeface="Arial Black" panose="020B0A04020102020204" charset="0"/>
                  <a:cs typeface="Arial Black" panose="020B0A04020102020204" charset="0"/>
                  <a:sym typeface="+mn-ea"/>
                </a:rPr>
                <a:t>чё</a:t>
              </a:r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, ты мнёшься?!</a:t>
              </a:r>
            </a:p>
          </p:txBody>
        </p:sp>
      </p:grpSp>
      <p:sp>
        <p:nvSpPr>
          <p:cNvPr id="9" name="Скругленный прямоугольник 8">
            <a:hlinkClick r:id="rId5" action="ppaction://hlinksldjump"/>
          </p:cNvPr>
          <p:cNvSpPr/>
          <p:nvPr/>
        </p:nvSpPr>
        <p:spPr>
          <a:xfrm>
            <a:off x="6746557" y="5672080"/>
            <a:ext cx="2456815" cy="624840"/>
          </a:xfrm>
          <a:prstGeom prst="roundRect">
            <a:avLst/>
          </a:prstGeom>
          <a:solidFill>
            <a:srgbClr val="FFE744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далее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65.userapi.com/impg/uOcc_YQXhaVrSRK8zAQ4jM01zhD3PXT8m1HNqA/FH_oE8MlU78.jpg?size=1024x1024&amp;quality=95&amp;sign=d474bc0a44a18b62d99d6f768c283445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4" b="16215"/>
          <a:stretch>
            <a:fillRect/>
          </a:stretch>
        </p:blipFill>
        <p:spPr bwMode="auto">
          <a:xfrm>
            <a:off x="-207766" y="0"/>
            <a:ext cx="12192000" cy="726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-640957" y="-1701734"/>
            <a:ext cx="6736957" cy="9545360"/>
          </a:xfrm>
          <a:custGeom>
            <a:avLst/>
            <a:gdLst>
              <a:gd name="connsiteX0" fmla="*/ 2408797 w 5065886"/>
              <a:gd name="connsiteY0" fmla="*/ 279440 h 7971222"/>
              <a:gd name="connsiteX1" fmla="*/ 3170797 w 5065886"/>
              <a:gd name="connsiteY1" fmla="*/ 2108240 h 7971222"/>
              <a:gd name="connsiteX2" fmla="*/ 4938637 w 5065886"/>
              <a:gd name="connsiteY2" fmla="*/ 4211360 h 7971222"/>
              <a:gd name="connsiteX3" fmla="*/ 4450957 w 5065886"/>
              <a:gd name="connsiteY3" fmla="*/ 7655600 h 7971222"/>
              <a:gd name="connsiteX4" fmla="*/ 671437 w 5065886"/>
              <a:gd name="connsiteY4" fmla="*/ 7442240 h 7971222"/>
              <a:gd name="connsiteX5" fmla="*/ 854317 w 5065886"/>
              <a:gd name="connsiteY5" fmla="*/ 4363760 h 7971222"/>
              <a:gd name="connsiteX6" fmla="*/ 877 w 5065886"/>
              <a:gd name="connsiteY6" fmla="*/ 1955840 h 7971222"/>
              <a:gd name="connsiteX7" fmla="*/ 732397 w 5065886"/>
              <a:gd name="connsiteY7" fmla="*/ 96560 h 7971222"/>
              <a:gd name="connsiteX8" fmla="*/ 2500237 w 5065886"/>
              <a:gd name="connsiteY8" fmla="*/ 431840 h 7971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5886" h="7971222">
                <a:moveTo>
                  <a:pt x="2408797" y="279440"/>
                </a:moveTo>
                <a:cubicBezTo>
                  <a:pt x="2578977" y="866180"/>
                  <a:pt x="2749157" y="1452920"/>
                  <a:pt x="3170797" y="2108240"/>
                </a:cubicBezTo>
                <a:cubicBezTo>
                  <a:pt x="3592437" y="2763560"/>
                  <a:pt x="4725277" y="3286800"/>
                  <a:pt x="4938637" y="4211360"/>
                </a:cubicBezTo>
                <a:cubicBezTo>
                  <a:pt x="5151997" y="5135920"/>
                  <a:pt x="5162157" y="7117120"/>
                  <a:pt x="4450957" y="7655600"/>
                </a:cubicBezTo>
                <a:cubicBezTo>
                  <a:pt x="3739757" y="8194080"/>
                  <a:pt x="1270877" y="7990880"/>
                  <a:pt x="671437" y="7442240"/>
                </a:cubicBezTo>
                <a:cubicBezTo>
                  <a:pt x="71997" y="6893600"/>
                  <a:pt x="966077" y="5278160"/>
                  <a:pt x="854317" y="4363760"/>
                </a:cubicBezTo>
                <a:cubicBezTo>
                  <a:pt x="742557" y="3449360"/>
                  <a:pt x="21197" y="2667040"/>
                  <a:pt x="877" y="1955840"/>
                </a:cubicBezTo>
                <a:cubicBezTo>
                  <a:pt x="-19443" y="1244640"/>
                  <a:pt x="315837" y="350560"/>
                  <a:pt x="732397" y="96560"/>
                </a:cubicBezTo>
                <a:cubicBezTo>
                  <a:pt x="1148957" y="-157440"/>
                  <a:pt x="1824597" y="137200"/>
                  <a:pt x="2500237" y="431840"/>
                </a:cubicBezTo>
              </a:path>
            </a:pathLst>
          </a:custGeom>
          <a:solidFill>
            <a:srgbClr val="765FC3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07766" y="1657686"/>
            <a:ext cx="42604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 Black" panose="020B0A04020102020204" charset="0"/>
              </a:rPr>
              <a:t>Сейчас он находится в реанимации в тяжелом состоянии… </a:t>
            </a:r>
          </a:p>
          <a:p>
            <a:pPr algn="ctr"/>
            <a:endParaRPr lang="ru-RU" sz="3200" dirty="0">
              <a:solidFill>
                <a:schemeClr val="bg1"/>
              </a:solidFill>
              <a:latin typeface="Arial Black" panose="020B0A04020102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04701"/>
            <a:ext cx="33731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 Black" panose="020B0A04020102020204" charset="0"/>
              </a:rPr>
              <a:t>Максим попробовал…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0879" y="4301423"/>
            <a:ext cx="4398264" cy="255454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 Black" panose="020B0A04020102020204" charset="0"/>
              </a:rPr>
              <a:t>У него сильнейшее наркотическое отравление. Он может умереть.</a:t>
            </a:r>
          </a:p>
        </p:txBody>
      </p:sp>
      <p:sp>
        <p:nvSpPr>
          <p:cNvPr id="6" name="Скругленный прямоугольник 8">
            <a:hlinkClick r:id="rId3" action="ppaction://hlinksldjump"/>
          </p:cNvPr>
          <p:cNvSpPr/>
          <p:nvPr/>
        </p:nvSpPr>
        <p:spPr>
          <a:xfrm>
            <a:off x="7697533" y="6086608"/>
            <a:ext cx="2456815" cy="624840"/>
          </a:xfrm>
          <a:prstGeom prst="roundRect">
            <a:avLst/>
          </a:prstGeom>
          <a:solidFill>
            <a:srgbClr val="FFE744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финал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3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65.userapi.com/impg/uOcc_YQXhaVrSRK8zAQ4jM01zhD3PXT8m1HNqA/FH_oE8MlU78.jpg?size=1024x1024&amp;quality=95&amp;sign=d474bc0a44a18b62d99d6f768c283445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4" b="16215"/>
          <a:stretch>
            <a:fillRect/>
          </a:stretch>
        </p:blipFill>
        <p:spPr bwMode="auto">
          <a:xfrm>
            <a:off x="-207766" y="0"/>
            <a:ext cx="12192000" cy="726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6105" y="1366897"/>
            <a:ext cx="10664257" cy="206210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 Black" panose="020B0A04020102020204" charset="0"/>
              </a:rPr>
              <a:t>К сожалению у тебя не получилось помочь Максиму. Из-за необдуманных решений он попал в больницу и теперь врачи борются за его жизнь.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65.userapi.com/impg/uOcc_YQXhaVrSRK8zAQ4jM01zhD3PXT8m1HNqA/FH_oE8MlU78.jpg?size=1024x1024&amp;quality=95&amp;sign=d474bc0a44a18b62d99d6f768c283445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4" b="16215"/>
          <a:stretch>
            <a:fillRect/>
          </a:stretch>
        </p:blipFill>
        <p:spPr bwMode="auto">
          <a:xfrm>
            <a:off x="-207766" y="0"/>
            <a:ext cx="12192000" cy="726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6105" y="1366897"/>
            <a:ext cx="10664257" cy="206210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 Black" panose="020B0A04020102020204" charset="0"/>
              </a:rPr>
              <a:t>Ты молодец !!!</a:t>
            </a:r>
          </a:p>
          <a:p>
            <a:pPr algn="ctr"/>
            <a:r>
              <a:rPr lang="ru-RU" sz="3200" dirty="0">
                <a:solidFill>
                  <a:schemeClr val="bg1"/>
                </a:solidFill>
                <a:latin typeface="Arial Black" panose="020B0A04020102020204" charset="0"/>
              </a:rPr>
              <a:t>Ты помог Максу !!!</a:t>
            </a:r>
          </a:p>
          <a:p>
            <a:pPr algn="ctr"/>
            <a:r>
              <a:rPr lang="ru-RU" sz="3200" dirty="0">
                <a:solidFill>
                  <a:schemeClr val="bg1"/>
                </a:solidFill>
                <a:latin typeface="Arial Black" panose="020B0A04020102020204" charset="0"/>
              </a:rPr>
              <a:t>Максим жив и здоров,</a:t>
            </a:r>
          </a:p>
          <a:p>
            <a:pPr algn="ctr"/>
            <a:r>
              <a:rPr lang="ru-RU" sz="3200" dirty="0">
                <a:solidFill>
                  <a:schemeClr val="bg1"/>
                </a:solidFill>
                <a:latin typeface="Arial Black" panose="020B0A04020102020204" charset="0"/>
              </a:rPr>
              <a:t>А это ГЛАВНОЕ !!!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МАКСИМ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Изображение 3" descr="9ddc08c1-d4b3-4a94-8ac9-12c37d54928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88670" y="795020"/>
            <a:ext cx="6062980" cy="606298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814445" y="795020"/>
            <a:ext cx="5795645" cy="1450975"/>
            <a:chOff x="5419" y="2512"/>
            <a:chExt cx="9127" cy="1774"/>
          </a:xfrm>
        </p:grpSpPr>
        <p:sp>
          <p:nvSpPr>
            <p:cNvPr id="10" name="Равнобедренный треугольник 9"/>
            <p:cNvSpPr/>
            <p:nvPr/>
          </p:nvSpPr>
          <p:spPr>
            <a:xfrm rot="13440000">
              <a:off x="5419" y="2991"/>
              <a:ext cx="1182" cy="1295"/>
            </a:xfrm>
            <a:prstGeom prst="triangle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/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5705" y="2512"/>
              <a:ext cx="8841" cy="1425"/>
            </a:xfrm>
            <a:prstGeom prst="roundRect">
              <a:avLst/>
            </a:prstGeom>
            <a:solidFill>
              <a:srgbClr val="8E63B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altLang="en-US" dirty="0">
                <a:latin typeface="Arial Black" panose="020B0A04020102020204" charset="0"/>
                <a:cs typeface="Arial Black" panose="020B0A04020102020204" charset="0"/>
                <a:sym typeface="+mn-ea"/>
              </a:endParaRPr>
            </a:p>
            <a:p>
              <a:pPr algn="ctr"/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Прекрасно, мы с Отцом решили поиграть в </a:t>
              </a:r>
              <a:r>
                <a:rPr lang="ru-RU" altLang="en-US" sz="2400" dirty="0" err="1">
                  <a:latin typeface="Arial Black" panose="020B0A04020102020204" charset="0"/>
                  <a:cs typeface="Arial Black" panose="020B0A04020102020204" charset="0"/>
                  <a:sym typeface="+mn-ea"/>
                </a:rPr>
                <a:t>Каркасон</a:t>
              </a:r>
              <a:r>
                <a:rPr lang="ru-RU" altLang="en-US" sz="2400" dirty="0">
                  <a:latin typeface="Arial Black" panose="020B0A04020102020204" charset="0"/>
                  <a:cs typeface="Arial Black" panose="020B0A04020102020204" charset="0"/>
                  <a:sym typeface="+mn-ea"/>
                </a:rPr>
                <a:t> </a:t>
              </a:r>
              <a:endParaRPr lang="ru-RU" altLang="en-US" sz="2400" dirty="0"/>
            </a:p>
          </p:txBody>
        </p:sp>
      </p:grpSp>
      <p:sp>
        <p:nvSpPr>
          <p:cNvPr id="7" name="Скругленный прямоугольник 6">
            <a:hlinkClick r:id="rId4" action="ppaction://hlinksldjump"/>
          </p:cNvPr>
          <p:cNvSpPr/>
          <p:nvPr/>
        </p:nvSpPr>
        <p:spPr>
          <a:xfrm>
            <a:off x="6560820" y="3268812"/>
            <a:ext cx="4344670" cy="1140460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Супер, мы так давно в него не играли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67417" y="2686317"/>
            <a:ext cx="3135795" cy="461665"/>
          </a:xfrm>
          <a:prstGeom prst="rect">
            <a:avLst/>
          </a:prstGeom>
          <a:solidFill>
            <a:srgbClr val="B2B2B2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charset="0"/>
              </a:rPr>
              <a:t>Варианты ответа</a:t>
            </a: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2768600" y="42513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/>
              <a:t>комната </a:t>
            </a:r>
          </a:p>
        </p:txBody>
      </p:sp>
      <p:pic>
        <p:nvPicPr>
          <p:cNvPr id="3" name="Изображение 2" descr="МАКСИМ (8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6096000" y="455295"/>
            <a:ext cx="57797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4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Максим вернулся в свою комнату, чтобы подготовиться ко сну. Уставший и задумчивый, он начал раскладывать вещи и увидел новое уведомление на экране смартфона… </a:t>
            </a: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8455660" y="4309110"/>
            <a:ext cx="3420110" cy="1068070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Посмотреть сообщение</a:t>
            </a:r>
            <a:r>
              <a:rPr lang="ru-RU" altLang="en-US" dirty="0"/>
              <a:t> </a:t>
            </a: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3735705" y="30676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/>
              <a:t> </a:t>
            </a:r>
          </a:p>
        </p:txBody>
      </p:sp>
      <p:pic>
        <p:nvPicPr>
          <p:cNvPr id="3" name="Изображение 2" descr="МАКСИМ (7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8150860" y="831215"/>
            <a:ext cx="3940175" cy="36087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24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После 8 хода уже было понятно ,что Максим победит своих родителей.</a:t>
            </a:r>
          </a:p>
          <a:p>
            <a:pPr algn="ctr"/>
            <a:endParaRPr lang="ru-RU" altLang="en-US" sz="2400" dirty="0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endParaRPr>
          </a:p>
          <a:p>
            <a:pPr algn="ctr"/>
            <a:r>
              <a:rPr lang="ru-RU" altLang="en-US" sz="2400" dirty="0">
                <a:solidFill>
                  <a:schemeClr val="bg1"/>
                </a:solidFill>
                <a:latin typeface="Arial Black" panose="020B0A04020102020204" charset="0"/>
                <a:cs typeface="Arial Black" panose="020B0A04020102020204" charset="0"/>
              </a:rPr>
              <a:t>Вся семья весело провела вечер, все остались довольны. </a:t>
            </a:r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7358380" y="4981892"/>
            <a:ext cx="4213860" cy="1169035"/>
          </a:xfrm>
          <a:prstGeom prst="roundRect">
            <a:avLst/>
          </a:prstGeom>
          <a:solidFill>
            <a:srgbClr val="FFE744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dirty="0">
                <a:solidFill>
                  <a:srgbClr val="8E63BF"/>
                </a:solidFill>
                <a:latin typeface="Arial Black" panose="020B0A04020102020204" charset="0"/>
                <a:cs typeface="Arial Black" panose="020B0A04020102020204" charset="0"/>
              </a:rPr>
              <a:t>пойти в свою комнату </a:t>
            </a: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1681</Words>
  <Application>Microsoft Office PowerPoint</Application>
  <PresentationFormat>Широкоэкранный</PresentationFormat>
  <Paragraphs>220</Paragraphs>
  <Slides>65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71" baseType="lpstr">
      <vt:lpstr>微软雅黑</vt:lpstr>
      <vt:lpstr>Arial</vt:lpstr>
      <vt:lpstr>Arial Black</vt:lpstr>
      <vt:lpstr>Calibri</vt:lpstr>
      <vt:lpstr>Calibri Light</vt:lpstr>
      <vt:lpstr>Office Theme</vt:lpstr>
      <vt:lpstr>Презентация PowerPoint</vt:lpstr>
      <vt:lpstr>Презентация PowerPoint</vt:lpstr>
      <vt:lpstr>В тихом пригороде стоял уютный дом, где жила семья обычного парня по имени Максим. Его родители, Алексей и Марина, были усердные и трудолюбивые люди. Они работали на заводе, чтобы обеспечить своей семье достойную жизнь.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Maria</cp:lastModifiedBy>
  <cp:revision>58</cp:revision>
  <dcterms:created xsi:type="dcterms:W3CDTF">2024-04-02T08:56:00Z</dcterms:created>
  <dcterms:modified xsi:type="dcterms:W3CDTF">2024-10-07T09:54:40Z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1049-12.2.0.16731</vt:lpwstr>
  </property>
  <property fmtid="{D5CDD505-2E9C-101B-9397-08002B2CF9AE}" pid="3" name="ICV">
    <vt:lpwstr>6B749369BFF347D9A25E77CE336E7B47_13</vt:lpwstr>
  </property>
</Properties>
</file>